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93" r:id="rId2"/>
    <p:sldId id="294" r:id="rId3"/>
    <p:sldId id="425" r:id="rId4"/>
    <p:sldId id="426" r:id="rId5"/>
    <p:sldId id="427" r:id="rId6"/>
    <p:sldId id="428" r:id="rId7"/>
    <p:sldId id="429" r:id="rId8"/>
    <p:sldId id="432" r:id="rId9"/>
    <p:sldId id="433" r:id="rId10"/>
    <p:sldId id="436" r:id="rId11"/>
    <p:sldId id="430" r:id="rId12"/>
    <p:sldId id="431" r:id="rId13"/>
    <p:sldId id="434" r:id="rId14"/>
    <p:sldId id="437" r:id="rId15"/>
    <p:sldId id="438" r:id="rId16"/>
    <p:sldId id="439" r:id="rId17"/>
    <p:sldId id="435" r:id="rId18"/>
    <p:sldId id="440" r:id="rId19"/>
    <p:sldId id="441" r:id="rId20"/>
    <p:sldId id="442" r:id="rId21"/>
    <p:sldId id="443" r:id="rId22"/>
    <p:sldId id="445" r:id="rId23"/>
    <p:sldId id="444" r:id="rId24"/>
    <p:sldId id="448"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3C43"/>
    <a:srgbClr val="163A78"/>
    <a:srgbClr val="14315B"/>
    <a:srgbClr val="122964"/>
    <a:srgbClr val="1F4E79"/>
    <a:srgbClr val="EE293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251" autoAdjust="0"/>
    <p:restoredTop sz="64851" autoAdjust="0"/>
  </p:normalViewPr>
  <p:slideViewPr>
    <p:cSldViewPr snapToGrid="0">
      <p:cViewPr varScale="1">
        <p:scale>
          <a:sx n="54" d="100"/>
          <a:sy n="54" d="100"/>
        </p:scale>
        <p:origin x="1656" y="66"/>
      </p:cViewPr>
      <p:guideLst>
        <p:guide orient="horz" pos="2160"/>
        <p:guide pos="3840"/>
      </p:guideLst>
    </p:cSldViewPr>
  </p:slideViewPr>
  <p:notesTextViewPr>
    <p:cViewPr>
      <p:scale>
        <a:sx n="1" d="1"/>
        <a:sy n="1" d="1"/>
      </p:scale>
      <p:origin x="0" y="0"/>
    </p:cViewPr>
  </p:notesTextViewPr>
  <p:notesViewPr>
    <p:cSldViewPr snapToGrid="0">
      <p:cViewPr varScale="1">
        <p:scale>
          <a:sx n="53" d="100"/>
          <a:sy n="53" d="100"/>
        </p:scale>
        <p:origin x="2184" y="2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D328E4-9DDF-4400-A8BC-1432D4D5502A}" type="datetimeFigureOut">
              <a:rPr lang="en-US" smtClean="0"/>
              <a:t>4/28/2020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2478CA4-1167-45B2-A78E-E262C899DDC0}" type="slidenum">
              <a:rPr lang="en-US" smtClean="0"/>
              <a:t>‹#›</a:t>
            </a:fld>
            <a:endParaRPr lang="en-US" dirty="0"/>
          </a:p>
        </p:txBody>
      </p:sp>
    </p:spTree>
    <p:extLst>
      <p:ext uri="{BB962C8B-B14F-4D97-AF65-F5344CB8AC3E}">
        <p14:creationId xmlns:p14="http://schemas.microsoft.com/office/powerpoint/2010/main" val="23508221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sng" strike="noStrike" kern="1200" baseline="0" dirty="0">
                <a:solidFill>
                  <a:schemeClr val="tx1"/>
                </a:solidFill>
                <a:latin typeface="+mn-lt"/>
                <a:ea typeface="+mn-ea"/>
                <a:cs typeface="+mn-cs"/>
              </a:rPr>
              <a:t>TITLE SLIDE Fonts and Sizes</a:t>
            </a:r>
          </a:p>
          <a:p>
            <a:r>
              <a:rPr lang="en-US" sz="1200" b="0" i="0" u="none" strike="noStrike" kern="1200" baseline="0" dirty="0">
                <a:solidFill>
                  <a:schemeClr val="tx1"/>
                </a:solidFill>
                <a:latin typeface="+mn-lt"/>
                <a:ea typeface="+mn-ea"/>
                <a:cs typeface="+mn-cs"/>
              </a:rPr>
              <a:t>Title – Arial 54 pt.</a:t>
            </a:r>
          </a:p>
          <a:p>
            <a:r>
              <a:rPr lang="en-US" sz="1200" b="0" i="0" u="none" strike="noStrike" kern="1200" baseline="0" dirty="0">
                <a:solidFill>
                  <a:schemeClr val="tx1"/>
                </a:solidFill>
                <a:latin typeface="+mn-lt"/>
                <a:ea typeface="+mn-ea"/>
                <a:cs typeface="+mn-cs"/>
              </a:rPr>
              <a:t>Subtitle – Arial 24 pt.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 TIPS </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Use the provided template slides, then customize your material to fit your needs. </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Don’t cover the ABC logo, resize any image or table to fit the slide. If necessary, use multiple slides. </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For National Board meetings only name and ABC title should be used. </a:t>
            </a:r>
          </a:p>
          <a:p>
            <a:endParaRPr lang="en-US" dirty="0"/>
          </a:p>
        </p:txBody>
      </p:sp>
      <p:sp>
        <p:nvSpPr>
          <p:cNvPr id="4" name="Slide Number Placeholder 3"/>
          <p:cNvSpPr>
            <a:spLocks noGrp="1"/>
          </p:cNvSpPr>
          <p:nvPr>
            <p:ph type="sldNum" sz="quarter" idx="5"/>
          </p:nvPr>
        </p:nvSpPr>
        <p:spPr/>
        <p:txBody>
          <a:bodyPr/>
          <a:lstStyle/>
          <a:p>
            <a:fld id="{F2478CA4-1167-45B2-A78E-E262C899DDC0}" type="slidenum">
              <a:rPr lang="en-US" smtClean="0"/>
              <a:t>1</a:t>
            </a:fld>
            <a:endParaRPr lang="en-US" dirty="0"/>
          </a:p>
        </p:txBody>
      </p:sp>
    </p:spTree>
    <p:extLst>
      <p:ext uri="{BB962C8B-B14F-4D97-AF65-F5344CB8AC3E}">
        <p14:creationId xmlns:p14="http://schemas.microsoft.com/office/powerpoint/2010/main" val="7005459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sng" strike="noStrike" kern="1200" baseline="0" dirty="0">
                <a:solidFill>
                  <a:schemeClr val="tx1"/>
                </a:solidFill>
                <a:latin typeface="+mn-lt"/>
                <a:ea typeface="+mn-ea"/>
                <a:cs typeface="+mn-cs"/>
              </a:rPr>
              <a:t>SECTION HEADLINE SLIDE</a:t>
            </a:r>
          </a:p>
          <a:p>
            <a:r>
              <a:rPr lang="en-US" sz="1200" b="0" i="0" u="none" strike="noStrike" kern="1200" baseline="0" dirty="0">
                <a:solidFill>
                  <a:schemeClr val="tx1"/>
                </a:solidFill>
                <a:latin typeface="+mn-lt"/>
                <a:ea typeface="+mn-ea"/>
                <a:cs typeface="+mn-cs"/>
              </a:rPr>
              <a:t>Title – Arial 44 pt.</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 TIPS </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Use the provided template slides, then customize your material to fit your needs. </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Don’t cover the ABC logo, resize any image or table to fit the slide. If necessary, use multiple slides. </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For National Board meetings only name and ABC title should be used. </a:t>
            </a:r>
          </a:p>
          <a:p>
            <a:endParaRPr lang="en-US" dirty="0"/>
          </a:p>
        </p:txBody>
      </p:sp>
      <p:sp>
        <p:nvSpPr>
          <p:cNvPr id="4" name="Slide Number Placeholder 3"/>
          <p:cNvSpPr>
            <a:spLocks noGrp="1"/>
          </p:cNvSpPr>
          <p:nvPr>
            <p:ph type="sldNum" sz="quarter" idx="5"/>
          </p:nvPr>
        </p:nvSpPr>
        <p:spPr/>
        <p:txBody>
          <a:bodyPr/>
          <a:lstStyle/>
          <a:p>
            <a:fld id="{F2478CA4-1167-45B2-A78E-E262C899DDC0}" type="slidenum">
              <a:rPr lang="en-US" smtClean="0"/>
              <a:t>2</a:t>
            </a:fld>
            <a:endParaRPr lang="en-US" dirty="0"/>
          </a:p>
        </p:txBody>
      </p:sp>
    </p:spTree>
    <p:extLst>
      <p:ext uri="{BB962C8B-B14F-4D97-AF65-F5344CB8AC3E}">
        <p14:creationId xmlns:p14="http://schemas.microsoft.com/office/powerpoint/2010/main" val="38916389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70985FC-5AF6-2F4C-A5C6-EE752648C025}" type="slidenum">
              <a:rPr lang="en-US" smtClean="0"/>
              <a:t>6</a:t>
            </a:fld>
            <a:endParaRPr lang="en-US" dirty="0"/>
          </a:p>
        </p:txBody>
      </p:sp>
    </p:spTree>
    <p:extLst>
      <p:ext uri="{BB962C8B-B14F-4D97-AF65-F5344CB8AC3E}">
        <p14:creationId xmlns:p14="http://schemas.microsoft.com/office/powerpoint/2010/main" val="277386255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C706ACBD-E79D-A645-860F-A8F8EB329D2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3185135" y="902207"/>
            <a:ext cx="5660366" cy="3915087"/>
          </a:xfrm>
          <a:prstGeom prst="rect">
            <a:avLst/>
          </a:prstGeom>
        </p:spPr>
      </p:pic>
      <p:sp>
        <p:nvSpPr>
          <p:cNvPr id="2" name="Title 1">
            <a:extLst>
              <a:ext uri="{FF2B5EF4-FFF2-40B4-BE49-F238E27FC236}">
                <a16:creationId xmlns:a16="http://schemas.microsoft.com/office/drawing/2014/main" id="{92D1D104-594C-46CE-8957-C4F9FE3BF6DF}"/>
              </a:ext>
            </a:extLst>
          </p:cNvPr>
          <p:cNvSpPr>
            <a:spLocks noGrp="1"/>
          </p:cNvSpPr>
          <p:nvPr>
            <p:ph type="ctrTitle"/>
          </p:nvPr>
        </p:nvSpPr>
        <p:spPr>
          <a:xfrm>
            <a:off x="1524000" y="3626528"/>
            <a:ext cx="9144000" cy="910808"/>
          </a:xfrm>
        </p:spPr>
        <p:txBody>
          <a:bodyPr anchor="b">
            <a:normAutofit/>
          </a:bodyPr>
          <a:lstStyle>
            <a:lvl1pPr algn="ctr">
              <a:defRPr sz="5400">
                <a:solidFill>
                  <a:srgbClr val="163A78"/>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85864B53-874C-4423-86B9-AB9204F0DBDD}"/>
              </a:ext>
            </a:extLst>
          </p:cNvPr>
          <p:cNvSpPr>
            <a:spLocks noGrp="1"/>
          </p:cNvSpPr>
          <p:nvPr>
            <p:ph type="subTitle" idx="1"/>
          </p:nvPr>
        </p:nvSpPr>
        <p:spPr>
          <a:xfrm>
            <a:off x="1524000" y="4629413"/>
            <a:ext cx="9144000" cy="1022719"/>
          </a:xfrm>
        </p:spPr>
        <p:txBody>
          <a:bodyPr/>
          <a:lstStyle>
            <a:lvl1pPr marL="0" indent="0" algn="ctr">
              <a:buNone/>
              <a:defRPr sz="2400" b="0">
                <a:solidFill>
                  <a:srgbClr val="EF3C43"/>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40885005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1575CCF6-A58B-2F4C-9294-CE5C88420D4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13710" y="-13844"/>
            <a:ext cx="2069803" cy="1431614"/>
          </a:xfrm>
          <a:prstGeom prst="rect">
            <a:avLst/>
          </a:prstGeom>
        </p:spPr>
      </p:pic>
      <p:sp>
        <p:nvSpPr>
          <p:cNvPr id="2" name="Title 1">
            <a:extLst>
              <a:ext uri="{FF2B5EF4-FFF2-40B4-BE49-F238E27FC236}">
                <a16:creationId xmlns:a16="http://schemas.microsoft.com/office/drawing/2014/main" id="{36368772-D30D-4195-8B64-23C057ACD71A}"/>
              </a:ext>
            </a:extLst>
          </p:cNvPr>
          <p:cNvSpPr>
            <a:spLocks noGrp="1"/>
          </p:cNvSpPr>
          <p:nvPr>
            <p:ph type="title"/>
          </p:nvPr>
        </p:nvSpPr>
        <p:spPr>
          <a:xfrm>
            <a:off x="839788" y="1078636"/>
            <a:ext cx="3932237" cy="1449286"/>
          </a:xfrm>
        </p:spPr>
        <p:txBody>
          <a:bodyPr anchor="b"/>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E2608C3E-2318-493B-BCD7-FAD9D64C99DF}"/>
              </a:ext>
            </a:extLst>
          </p:cNvPr>
          <p:cNvSpPr>
            <a:spLocks noGrp="1"/>
          </p:cNvSpPr>
          <p:nvPr>
            <p:ph type="pic" idx="1"/>
          </p:nvPr>
        </p:nvSpPr>
        <p:spPr>
          <a:xfrm>
            <a:off x="5183188" y="1457947"/>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389269C5-10C3-489E-85D8-A6275988921F}"/>
              </a:ext>
            </a:extLst>
          </p:cNvPr>
          <p:cNvSpPr>
            <a:spLocks noGrp="1"/>
          </p:cNvSpPr>
          <p:nvPr>
            <p:ph type="body" sz="half" idx="2"/>
          </p:nvPr>
        </p:nvSpPr>
        <p:spPr>
          <a:xfrm>
            <a:off x="839788" y="2527922"/>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6019269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5545F763-001F-0A4E-88B7-BE3E3B6FAEF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13710" y="-13844"/>
            <a:ext cx="2069803" cy="1431614"/>
          </a:xfrm>
          <a:prstGeom prst="rect">
            <a:avLst/>
          </a:prstGeom>
        </p:spPr>
      </p:pic>
      <p:sp>
        <p:nvSpPr>
          <p:cNvPr id="2" name="Title 1">
            <a:extLst>
              <a:ext uri="{FF2B5EF4-FFF2-40B4-BE49-F238E27FC236}">
                <a16:creationId xmlns:a16="http://schemas.microsoft.com/office/drawing/2014/main" id="{826A6B20-4B36-4C02-81EB-3C7E138A8F39}"/>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BF5D32A-4EFD-417E-9146-1DC04302B178}"/>
              </a:ext>
            </a:extLst>
          </p:cNvPr>
          <p:cNvSpPr>
            <a:spLocks noGrp="1"/>
          </p:cNvSpPr>
          <p:nvPr>
            <p:ph idx="1" hasCustomPrompt="1"/>
          </p:nvPr>
        </p:nvSpPr>
        <p:spPr/>
        <p:txBody>
          <a:bodyPr/>
          <a:lstStyle>
            <a:lvl1pPr>
              <a:defRPr sz="3000"/>
            </a:lvl1pPr>
            <a:lvl2pPr>
              <a:defRPr sz="1800"/>
            </a:lvl2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559113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5545F763-001F-0A4E-88B7-BE3E3B6FAEF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13710" y="-13844"/>
            <a:ext cx="2069803" cy="1431614"/>
          </a:xfrm>
          <a:prstGeom prst="rect">
            <a:avLst/>
          </a:prstGeom>
        </p:spPr>
      </p:pic>
      <p:sp>
        <p:nvSpPr>
          <p:cNvPr id="2" name="Title 1">
            <a:extLst>
              <a:ext uri="{FF2B5EF4-FFF2-40B4-BE49-F238E27FC236}">
                <a16:creationId xmlns:a16="http://schemas.microsoft.com/office/drawing/2014/main" id="{826A6B20-4B36-4C02-81EB-3C7E138A8F39}"/>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BF5D32A-4EFD-417E-9146-1DC04302B178}"/>
              </a:ext>
            </a:extLst>
          </p:cNvPr>
          <p:cNvSpPr>
            <a:spLocks noGrp="1"/>
          </p:cNvSpPr>
          <p:nvPr>
            <p:ph idx="1" hasCustomPrompt="1"/>
          </p:nvPr>
        </p:nvSpPr>
        <p:spPr>
          <a:xfrm>
            <a:off x="1439073" y="1626691"/>
            <a:ext cx="5800667" cy="4351338"/>
          </a:xfrm>
        </p:spPr>
        <p:txBody>
          <a:bodyPr/>
          <a:lstStyle>
            <a:lvl1pPr>
              <a:defRPr sz="3000"/>
            </a:lvl1pPr>
            <a:lvl2pPr>
              <a:defRPr sz="1800"/>
            </a:lvl2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Picture Placeholder 2">
            <a:extLst>
              <a:ext uri="{FF2B5EF4-FFF2-40B4-BE49-F238E27FC236}">
                <a16:creationId xmlns:a16="http://schemas.microsoft.com/office/drawing/2014/main" id="{D8056892-ACFC-B84F-BDDE-4094CFAB0A7D}"/>
              </a:ext>
            </a:extLst>
          </p:cNvPr>
          <p:cNvSpPr>
            <a:spLocks noGrp="1"/>
          </p:cNvSpPr>
          <p:nvPr>
            <p:ph type="pic" idx="10"/>
          </p:nvPr>
        </p:nvSpPr>
        <p:spPr>
          <a:xfrm>
            <a:off x="7497192" y="1626692"/>
            <a:ext cx="3858196" cy="43513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Tree>
    <p:extLst>
      <p:ext uri="{BB962C8B-B14F-4D97-AF65-F5344CB8AC3E}">
        <p14:creationId xmlns:p14="http://schemas.microsoft.com/office/powerpoint/2010/main" val="6036296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313684-1218-4C94-A90B-057C01157E59}"/>
              </a:ext>
            </a:extLst>
          </p:cNvPr>
          <p:cNvSpPr>
            <a:spLocks noGrp="1"/>
          </p:cNvSpPr>
          <p:nvPr>
            <p:ph type="title"/>
          </p:nvPr>
        </p:nvSpPr>
        <p:spPr>
          <a:xfrm>
            <a:off x="3686020" y="1845507"/>
            <a:ext cx="8156792" cy="1011407"/>
          </a:xfrm>
        </p:spPr>
        <p:txBody>
          <a:bodyPr anchor="b">
            <a:normAutofit/>
          </a:bodyPr>
          <a:lstStyle>
            <a:lvl1pPr>
              <a:defRPr sz="4400"/>
            </a:lvl1pPr>
          </a:lstStyle>
          <a:p>
            <a:r>
              <a:rPr lang="en-US" dirty="0"/>
              <a:t>Click to edit Master title style</a:t>
            </a:r>
          </a:p>
        </p:txBody>
      </p:sp>
      <p:pic>
        <p:nvPicPr>
          <p:cNvPr id="12" name="Picture 11">
            <a:extLst>
              <a:ext uri="{FF2B5EF4-FFF2-40B4-BE49-F238E27FC236}">
                <a16:creationId xmlns:a16="http://schemas.microsoft.com/office/drawing/2014/main" id="{027F56B3-5EFC-1B4D-8C73-6034C31EEDC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501614" y="1886139"/>
            <a:ext cx="2069803" cy="1431614"/>
          </a:xfrm>
          <a:prstGeom prst="rect">
            <a:avLst/>
          </a:prstGeom>
        </p:spPr>
      </p:pic>
    </p:spTree>
    <p:extLst>
      <p:ext uri="{BB962C8B-B14F-4D97-AF65-F5344CB8AC3E}">
        <p14:creationId xmlns:p14="http://schemas.microsoft.com/office/powerpoint/2010/main" val="4071541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F090004F-AE5E-DA4B-A666-D52817080AF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13710" y="-13844"/>
            <a:ext cx="2069803" cy="1431614"/>
          </a:xfrm>
          <a:prstGeom prst="rect">
            <a:avLst/>
          </a:prstGeom>
        </p:spPr>
      </p:pic>
      <p:sp>
        <p:nvSpPr>
          <p:cNvPr id="2" name="Title 1">
            <a:extLst>
              <a:ext uri="{FF2B5EF4-FFF2-40B4-BE49-F238E27FC236}">
                <a16:creationId xmlns:a16="http://schemas.microsoft.com/office/drawing/2014/main" id="{49C52314-77E7-46C5-B04C-619F14989089}"/>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F6703F32-198C-4020-BE78-EB5CCB7B7D34}"/>
              </a:ext>
            </a:extLst>
          </p:cNvPr>
          <p:cNvSpPr>
            <a:spLocks noGrp="1"/>
          </p:cNvSpPr>
          <p:nvPr>
            <p:ph sz="half" idx="1"/>
          </p:nvPr>
        </p:nvSpPr>
        <p:spPr>
          <a:xfrm>
            <a:off x="838200" y="1825625"/>
            <a:ext cx="5181600" cy="4351338"/>
          </a:xfrm>
        </p:spPr>
        <p:txBody>
          <a:bodyPr/>
          <a:lstStyle>
            <a:lvl1pPr>
              <a:defRPr sz="3000"/>
            </a:lvl1pPr>
            <a:lvl2pPr>
              <a:defRPr sz="1800"/>
            </a:lvl2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8B0BF026-AFDB-4806-82FE-7469CC581024}"/>
              </a:ext>
            </a:extLst>
          </p:cNvPr>
          <p:cNvSpPr>
            <a:spLocks noGrp="1"/>
          </p:cNvSpPr>
          <p:nvPr>
            <p:ph sz="half" idx="2"/>
          </p:nvPr>
        </p:nvSpPr>
        <p:spPr>
          <a:xfrm>
            <a:off x="6172200" y="1825625"/>
            <a:ext cx="5181600" cy="4351338"/>
          </a:xfrm>
        </p:spPr>
        <p:txBody>
          <a:bodyPr/>
          <a:lstStyle>
            <a:lvl1pPr>
              <a:defRPr sz="3000"/>
            </a:lvl1pPr>
            <a:lvl2pPr>
              <a:defRPr sz="1800"/>
            </a:lvl2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6516413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B8C6DD4C-406C-8E49-8776-7D18FEB411A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13710" y="-13844"/>
            <a:ext cx="2069803" cy="1431614"/>
          </a:xfrm>
          <a:prstGeom prst="rect">
            <a:avLst/>
          </a:prstGeom>
        </p:spPr>
      </p:pic>
      <p:sp>
        <p:nvSpPr>
          <p:cNvPr id="3" name="Text Placeholder 2">
            <a:extLst>
              <a:ext uri="{FF2B5EF4-FFF2-40B4-BE49-F238E27FC236}">
                <a16:creationId xmlns:a16="http://schemas.microsoft.com/office/drawing/2014/main" id="{30293863-465C-40E0-B882-899E27610633}"/>
              </a:ext>
            </a:extLst>
          </p:cNvPr>
          <p:cNvSpPr>
            <a:spLocks noGrp="1"/>
          </p:cNvSpPr>
          <p:nvPr>
            <p:ph type="body" idx="1" hasCustomPrompt="1"/>
          </p:nvPr>
        </p:nvSpPr>
        <p:spPr>
          <a:xfrm>
            <a:off x="839788" y="1681163"/>
            <a:ext cx="5157787" cy="823912"/>
          </a:xfrm>
        </p:spPr>
        <p:txBody>
          <a:bodyPr anchor="b">
            <a:normAutofit/>
          </a:bodyPr>
          <a:lstStyle>
            <a:lvl1pPr marL="0" indent="0">
              <a:buNone/>
              <a:defRPr sz="1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a:extLst>
              <a:ext uri="{FF2B5EF4-FFF2-40B4-BE49-F238E27FC236}">
                <a16:creationId xmlns:a16="http://schemas.microsoft.com/office/drawing/2014/main" id="{E0BAF282-B944-40E9-A33E-70C10CE39719}"/>
              </a:ext>
            </a:extLst>
          </p:cNvPr>
          <p:cNvSpPr>
            <a:spLocks noGrp="1"/>
          </p:cNvSpPr>
          <p:nvPr>
            <p:ph sz="half" idx="2"/>
          </p:nvPr>
        </p:nvSpPr>
        <p:spPr>
          <a:xfrm>
            <a:off x="839788" y="2505075"/>
            <a:ext cx="5157787" cy="36845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1DB0E85F-9B79-441D-AB13-3BC71A5369B7}"/>
              </a:ext>
            </a:extLst>
          </p:cNvPr>
          <p:cNvSpPr>
            <a:spLocks noGrp="1"/>
          </p:cNvSpPr>
          <p:nvPr>
            <p:ph type="body" sz="quarter" idx="3" hasCustomPrompt="1"/>
          </p:nvPr>
        </p:nvSpPr>
        <p:spPr>
          <a:xfrm>
            <a:off x="6172200" y="1681163"/>
            <a:ext cx="5183188" cy="823912"/>
          </a:xfrm>
        </p:spPr>
        <p:txBody>
          <a:bodyPr anchor="b">
            <a:normAutofit/>
          </a:bodyPr>
          <a:lstStyle>
            <a:lvl1pPr marL="0" indent="0">
              <a:buNone/>
              <a:defRPr sz="1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a:extLst>
              <a:ext uri="{FF2B5EF4-FFF2-40B4-BE49-F238E27FC236}">
                <a16:creationId xmlns:a16="http://schemas.microsoft.com/office/drawing/2014/main" id="{05F4ED86-2A91-489F-9C7E-427ADBEA817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Title 1">
            <a:extLst>
              <a:ext uri="{FF2B5EF4-FFF2-40B4-BE49-F238E27FC236}">
                <a16:creationId xmlns:a16="http://schemas.microsoft.com/office/drawing/2014/main" id="{C01479C2-23F6-4048-A02D-15FF3FA21F31}"/>
              </a:ext>
            </a:extLst>
          </p:cNvPr>
          <p:cNvSpPr>
            <a:spLocks noGrp="1"/>
          </p:cNvSpPr>
          <p:nvPr>
            <p:ph type="title"/>
          </p:nvPr>
        </p:nvSpPr>
        <p:spPr>
          <a:xfrm>
            <a:off x="2063054" y="213066"/>
            <a:ext cx="9290746" cy="843771"/>
          </a:xfrm>
        </p:spPr>
        <p:txBody>
          <a:bodyPr/>
          <a:lstStyle/>
          <a:p>
            <a:r>
              <a:rPr lang="en-US" dirty="0"/>
              <a:t>Click to edit Master title style</a:t>
            </a:r>
          </a:p>
        </p:txBody>
      </p:sp>
    </p:spTree>
    <p:extLst>
      <p:ext uri="{BB962C8B-B14F-4D97-AF65-F5344CB8AC3E}">
        <p14:creationId xmlns:p14="http://schemas.microsoft.com/office/powerpoint/2010/main" val="3983601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D1DB3C3-0111-9C42-B1C7-C989433D9FD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13710" y="-13844"/>
            <a:ext cx="2069803" cy="1431614"/>
          </a:xfrm>
          <a:prstGeom prst="rect">
            <a:avLst/>
          </a:prstGeom>
        </p:spPr>
      </p:pic>
      <p:sp>
        <p:nvSpPr>
          <p:cNvPr id="2" name="Title 1">
            <a:extLst>
              <a:ext uri="{FF2B5EF4-FFF2-40B4-BE49-F238E27FC236}">
                <a16:creationId xmlns:a16="http://schemas.microsoft.com/office/drawing/2014/main" id="{5D839AEB-8518-497F-887A-2033BF71A7EF}"/>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323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C708965-E4A0-4544-BCD8-EE3B3105DB3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13710" y="-13844"/>
            <a:ext cx="2069803" cy="1431614"/>
          </a:xfrm>
          <a:prstGeom prst="rect">
            <a:avLst/>
          </a:prstGeom>
        </p:spPr>
      </p:pic>
    </p:spTree>
    <p:extLst>
      <p:ext uri="{BB962C8B-B14F-4D97-AF65-F5344CB8AC3E}">
        <p14:creationId xmlns:p14="http://schemas.microsoft.com/office/powerpoint/2010/main" val="1936084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B826A860-2253-CA4E-877D-BE6B9C46CE6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13710" y="-13844"/>
            <a:ext cx="2069803" cy="1431614"/>
          </a:xfrm>
          <a:prstGeom prst="rect">
            <a:avLst/>
          </a:prstGeom>
        </p:spPr>
      </p:pic>
      <p:sp>
        <p:nvSpPr>
          <p:cNvPr id="2" name="Title 1">
            <a:extLst>
              <a:ext uri="{FF2B5EF4-FFF2-40B4-BE49-F238E27FC236}">
                <a16:creationId xmlns:a16="http://schemas.microsoft.com/office/drawing/2014/main" id="{ECC02B63-8DC8-4685-80E7-4D4F44767E45}"/>
              </a:ext>
            </a:extLst>
          </p:cNvPr>
          <p:cNvSpPr>
            <a:spLocks noGrp="1"/>
          </p:cNvSpPr>
          <p:nvPr>
            <p:ph type="title"/>
          </p:nvPr>
        </p:nvSpPr>
        <p:spPr>
          <a:xfrm>
            <a:off x="839788" y="1078637"/>
            <a:ext cx="3932237" cy="1449286"/>
          </a:xfrm>
        </p:spPr>
        <p:txBody>
          <a:bodyPr anchor="b">
            <a:normAutofit/>
          </a:bodyPr>
          <a:lstStyle>
            <a:lvl1pPr>
              <a:defRPr sz="3000"/>
            </a:lvl1pPr>
          </a:lstStyle>
          <a:p>
            <a:r>
              <a:rPr lang="en-US" dirty="0"/>
              <a:t>Click to edit Master title style</a:t>
            </a:r>
          </a:p>
        </p:txBody>
      </p:sp>
      <p:sp>
        <p:nvSpPr>
          <p:cNvPr id="3" name="Content Placeholder 2">
            <a:extLst>
              <a:ext uri="{FF2B5EF4-FFF2-40B4-BE49-F238E27FC236}">
                <a16:creationId xmlns:a16="http://schemas.microsoft.com/office/drawing/2014/main" id="{4A3190C7-9444-4D2E-A00C-237A00F69FAD}"/>
              </a:ext>
            </a:extLst>
          </p:cNvPr>
          <p:cNvSpPr>
            <a:spLocks noGrp="1"/>
          </p:cNvSpPr>
          <p:nvPr>
            <p:ph idx="1"/>
          </p:nvPr>
        </p:nvSpPr>
        <p:spPr>
          <a:xfrm>
            <a:off x="5183188" y="1457948"/>
            <a:ext cx="6172200" cy="4873625"/>
          </a:xfrm>
        </p:spPr>
        <p:txBody>
          <a:bodyPr/>
          <a:lstStyle>
            <a:lvl1pPr>
              <a:defRPr sz="30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06157D21-99B7-47B1-B839-3145706EF702}"/>
              </a:ext>
            </a:extLst>
          </p:cNvPr>
          <p:cNvSpPr>
            <a:spLocks noGrp="1"/>
          </p:cNvSpPr>
          <p:nvPr>
            <p:ph type="body" sz="half" idx="2"/>
          </p:nvPr>
        </p:nvSpPr>
        <p:spPr>
          <a:xfrm>
            <a:off x="839788" y="2527923"/>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16805463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5390EFA-A26E-4523-8EFA-71AC7C10286E}"/>
              </a:ext>
            </a:extLst>
          </p:cNvPr>
          <p:cNvSpPr>
            <a:spLocks noGrp="1"/>
          </p:cNvSpPr>
          <p:nvPr>
            <p:ph type="title"/>
          </p:nvPr>
        </p:nvSpPr>
        <p:spPr>
          <a:xfrm>
            <a:off x="2063054" y="213066"/>
            <a:ext cx="9290746" cy="843771"/>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6E2F6B7B-6F2F-4AB0-A611-1B28EF0769FD}"/>
              </a:ext>
            </a:extLst>
          </p:cNvPr>
          <p:cNvSpPr>
            <a:spLocks noGrp="1"/>
          </p:cNvSpPr>
          <p:nvPr>
            <p:ph type="body" idx="1"/>
          </p:nvPr>
        </p:nvSpPr>
        <p:spPr>
          <a:xfrm>
            <a:off x="1439073" y="1626691"/>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24">
            <a:extLst>
              <a:ext uri="{FF2B5EF4-FFF2-40B4-BE49-F238E27FC236}">
                <a16:creationId xmlns:a16="http://schemas.microsoft.com/office/drawing/2014/main" id="{2E767A0F-839E-7046-9872-EAE8DC0BDF54}"/>
              </a:ext>
            </a:extLst>
          </p:cNvPr>
          <p:cNvSpPr/>
          <p:nvPr userDrawn="1"/>
        </p:nvSpPr>
        <p:spPr>
          <a:xfrm>
            <a:off x="1" y="6339417"/>
            <a:ext cx="12191999" cy="518584"/>
          </a:xfrm>
          <a:custGeom>
            <a:avLst/>
            <a:gdLst>
              <a:gd name="connsiteX0" fmla="*/ 0 w 16251382"/>
              <a:gd name="connsiteY0" fmla="*/ 0 h 872836"/>
              <a:gd name="connsiteX1" fmla="*/ 16251382 w 16251382"/>
              <a:gd name="connsiteY1" fmla="*/ 0 h 872836"/>
              <a:gd name="connsiteX2" fmla="*/ 16251382 w 16251382"/>
              <a:gd name="connsiteY2" fmla="*/ 872836 h 872836"/>
              <a:gd name="connsiteX3" fmla="*/ 0 w 16251382"/>
              <a:gd name="connsiteY3" fmla="*/ 872836 h 872836"/>
              <a:gd name="connsiteX4" fmla="*/ 0 w 16251382"/>
              <a:gd name="connsiteY4" fmla="*/ 0 h 872836"/>
              <a:gd name="connsiteX0" fmla="*/ 0 w 16251382"/>
              <a:gd name="connsiteY0" fmla="*/ 477981 h 872836"/>
              <a:gd name="connsiteX1" fmla="*/ 16251382 w 16251382"/>
              <a:gd name="connsiteY1" fmla="*/ 0 h 872836"/>
              <a:gd name="connsiteX2" fmla="*/ 16251382 w 16251382"/>
              <a:gd name="connsiteY2" fmla="*/ 872836 h 872836"/>
              <a:gd name="connsiteX3" fmla="*/ 0 w 16251382"/>
              <a:gd name="connsiteY3" fmla="*/ 872836 h 872836"/>
              <a:gd name="connsiteX4" fmla="*/ 0 w 16251382"/>
              <a:gd name="connsiteY4" fmla="*/ 477981 h 872836"/>
              <a:gd name="connsiteX0" fmla="*/ 0 w 16251382"/>
              <a:gd name="connsiteY0" fmla="*/ 457199 h 852054"/>
              <a:gd name="connsiteX1" fmla="*/ 15773400 w 16251382"/>
              <a:gd name="connsiteY1" fmla="*/ 0 h 852054"/>
              <a:gd name="connsiteX2" fmla="*/ 16251382 w 16251382"/>
              <a:gd name="connsiteY2" fmla="*/ 852054 h 852054"/>
              <a:gd name="connsiteX3" fmla="*/ 0 w 16251382"/>
              <a:gd name="connsiteY3" fmla="*/ 852054 h 852054"/>
              <a:gd name="connsiteX4" fmla="*/ 0 w 16251382"/>
              <a:gd name="connsiteY4" fmla="*/ 457199 h 852054"/>
              <a:gd name="connsiteX0" fmla="*/ 0 w 16251382"/>
              <a:gd name="connsiteY0" fmla="*/ 852054 h 852054"/>
              <a:gd name="connsiteX1" fmla="*/ 15773400 w 16251382"/>
              <a:gd name="connsiteY1" fmla="*/ 0 h 852054"/>
              <a:gd name="connsiteX2" fmla="*/ 16251382 w 16251382"/>
              <a:gd name="connsiteY2" fmla="*/ 852054 h 852054"/>
              <a:gd name="connsiteX3" fmla="*/ 0 w 16251382"/>
              <a:gd name="connsiteY3" fmla="*/ 852054 h 852054"/>
            </a:gdLst>
            <a:ahLst/>
            <a:cxnLst>
              <a:cxn ang="0">
                <a:pos x="connsiteX0" y="connsiteY0"/>
              </a:cxn>
              <a:cxn ang="0">
                <a:pos x="connsiteX1" y="connsiteY1"/>
              </a:cxn>
              <a:cxn ang="0">
                <a:pos x="connsiteX2" y="connsiteY2"/>
              </a:cxn>
              <a:cxn ang="0">
                <a:pos x="connsiteX3" y="connsiteY3"/>
              </a:cxn>
            </a:cxnLst>
            <a:rect l="l" t="t" r="r" b="b"/>
            <a:pathLst>
              <a:path w="16251382" h="852054">
                <a:moveTo>
                  <a:pt x="0" y="852054"/>
                </a:moveTo>
                <a:lnTo>
                  <a:pt x="15773400" y="0"/>
                </a:lnTo>
                <a:lnTo>
                  <a:pt x="16251382" y="852054"/>
                </a:lnTo>
                <a:lnTo>
                  <a:pt x="0" y="852054"/>
                </a:lnTo>
                <a:close/>
              </a:path>
            </a:pathLst>
          </a:custGeom>
          <a:solidFill>
            <a:srgbClr val="1431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000"/>
          </a:p>
        </p:txBody>
      </p:sp>
      <p:sp>
        <p:nvSpPr>
          <p:cNvPr id="8" name="Freeform 4">
            <a:extLst>
              <a:ext uri="{FF2B5EF4-FFF2-40B4-BE49-F238E27FC236}">
                <a16:creationId xmlns:a16="http://schemas.microsoft.com/office/drawing/2014/main" id="{9B7541D7-91BB-EB45-B70A-128A47BE2B5B}"/>
              </a:ext>
            </a:extLst>
          </p:cNvPr>
          <p:cNvSpPr/>
          <p:nvPr userDrawn="1"/>
        </p:nvSpPr>
        <p:spPr>
          <a:xfrm>
            <a:off x="11857015" y="6338134"/>
            <a:ext cx="334985" cy="517896"/>
          </a:xfrm>
          <a:custGeom>
            <a:avLst/>
            <a:gdLst>
              <a:gd name="connsiteX0" fmla="*/ 0 w 483672"/>
              <a:gd name="connsiteY0" fmla="*/ 0 h 1077239"/>
              <a:gd name="connsiteX1" fmla="*/ 483672 w 483672"/>
              <a:gd name="connsiteY1" fmla="*/ 30562 h 1077239"/>
              <a:gd name="connsiteX2" fmla="*/ 483672 w 483672"/>
              <a:gd name="connsiteY2" fmla="*/ 1077239 h 1077239"/>
            </a:gdLst>
            <a:ahLst/>
            <a:cxnLst>
              <a:cxn ang="0">
                <a:pos x="connsiteX0" y="connsiteY0"/>
              </a:cxn>
              <a:cxn ang="0">
                <a:pos x="connsiteX1" y="connsiteY1"/>
              </a:cxn>
              <a:cxn ang="0">
                <a:pos x="connsiteX2" y="connsiteY2"/>
              </a:cxn>
            </a:cxnLst>
            <a:rect l="l" t="t" r="r" b="b"/>
            <a:pathLst>
              <a:path w="483672" h="1077239">
                <a:moveTo>
                  <a:pt x="0" y="0"/>
                </a:moveTo>
                <a:lnTo>
                  <a:pt x="483672" y="30562"/>
                </a:lnTo>
                <a:lnTo>
                  <a:pt x="483672" y="1077239"/>
                </a:lnTo>
                <a:close/>
              </a:path>
            </a:pathLst>
          </a:custGeom>
          <a:solidFill>
            <a:srgbClr val="EF3C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200" dirty="0"/>
          </a:p>
        </p:txBody>
      </p:sp>
    </p:spTree>
    <p:extLst>
      <p:ext uri="{BB962C8B-B14F-4D97-AF65-F5344CB8AC3E}">
        <p14:creationId xmlns:p14="http://schemas.microsoft.com/office/powerpoint/2010/main" val="26683648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8" r:id="rId3"/>
    <p:sldLayoutId id="2147483651" r:id="rId4"/>
    <p:sldLayoutId id="2147483652" r:id="rId5"/>
    <p:sldLayoutId id="2147483653" r:id="rId6"/>
    <p:sldLayoutId id="2147483654" r:id="rId7"/>
    <p:sldLayoutId id="2147483655" r:id="rId8"/>
    <p:sldLayoutId id="2147483656" r:id="rId9"/>
    <p:sldLayoutId id="2147483657" r:id="rId10"/>
  </p:sldLayoutIdLst>
  <p:txStyles>
    <p:titleStyle>
      <a:lvl1pPr algn="l" defTabSz="914400" rtl="0" eaLnBrk="1" latinLnBrk="0" hangingPunct="1">
        <a:lnSpc>
          <a:spcPct val="90000"/>
        </a:lnSpc>
        <a:spcBef>
          <a:spcPct val="0"/>
        </a:spcBef>
        <a:buNone/>
        <a:defRPr sz="3000" kern="1200">
          <a:solidFill>
            <a:srgbClr val="163A78"/>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600" b="1" i="0" kern="1200">
          <a:solidFill>
            <a:srgbClr val="163A78"/>
          </a:solidFill>
          <a:latin typeface="Arial" panose="020B0604020202020204" pitchFamily="34" charset="0"/>
          <a:ea typeface="+mn-ea"/>
          <a:cs typeface="Arial" panose="020B0604020202020204" pitchFamily="34" charset="0"/>
        </a:defRPr>
      </a:lvl1pPr>
      <a:lvl2pPr marL="274320" indent="0" algn="l" defTabSz="914400" rtl="0" eaLnBrk="1" latinLnBrk="0" hangingPunct="1">
        <a:lnSpc>
          <a:spcPct val="90000"/>
        </a:lnSpc>
        <a:spcBef>
          <a:spcPts val="500"/>
        </a:spcBef>
        <a:buFont typeface="Arial" panose="020B0604020202020204" pitchFamily="34" charset="0"/>
        <a:buNone/>
        <a:defRPr sz="2200" b="0" i="0" kern="1200">
          <a:solidFill>
            <a:srgbClr val="163A78"/>
          </a:solidFill>
          <a:latin typeface="Arial" panose="020B0604020202020204" pitchFamily="34" charset="0"/>
          <a:ea typeface="+mn-ea"/>
          <a:cs typeface="Arial" panose="020B0604020202020204" pitchFamily="34" charset="0"/>
        </a:defRPr>
      </a:lvl2pPr>
      <a:lvl3pPr marL="1200150" indent="-285750" algn="l" defTabSz="914400" rtl="0" eaLnBrk="1" latinLnBrk="0" hangingPunct="1">
        <a:lnSpc>
          <a:spcPct val="90000"/>
        </a:lnSpc>
        <a:spcBef>
          <a:spcPts val="500"/>
        </a:spcBef>
        <a:buFont typeface="Arial" panose="020B0604020202020204" pitchFamily="34" charset="0"/>
        <a:buChar char="•"/>
        <a:defRPr sz="1800" b="0" i="0" kern="1200">
          <a:solidFill>
            <a:srgbClr val="163A78"/>
          </a:solidFill>
          <a:latin typeface="Arial" panose="020B0604020202020204" pitchFamily="34" charset="0"/>
          <a:ea typeface="+mn-ea"/>
          <a:cs typeface="Arial" panose="020B0604020202020204" pitchFamily="34" charset="0"/>
        </a:defRPr>
      </a:lvl3pPr>
      <a:lvl4pPr marL="1657350" indent="-285750" algn="l" defTabSz="914400" rtl="0" eaLnBrk="1" latinLnBrk="0" hangingPunct="1">
        <a:lnSpc>
          <a:spcPct val="90000"/>
        </a:lnSpc>
        <a:spcBef>
          <a:spcPts val="500"/>
        </a:spcBef>
        <a:buFont typeface="Arial" panose="020B0604020202020204" pitchFamily="34" charset="0"/>
        <a:buChar char="•"/>
        <a:defRPr sz="1800" b="0" i="0" kern="1200">
          <a:solidFill>
            <a:srgbClr val="163A78"/>
          </a:solidFill>
          <a:latin typeface="Arial" panose="020B0604020202020204" pitchFamily="34" charset="0"/>
          <a:ea typeface="+mn-ea"/>
          <a:cs typeface="Arial" panose="020B0604020202020204" pitchFamily="34" charset="0"/>
        </a:defRPr>
      </a:lvl4pPr>
      <a:lvl5pPr marL="2114550" indent="-285750" algn="l" defTabSz="914400" rtl="0" eaLnBrk="1" latinLnBrk="0" hangingPunct="1">
        <a:lnSpc>
          <a:spcPct val="90000"/>
        </a:lnSpc>
        <a:spcBef>
          <a:spcPts val="500"/>
        </a:spcBef>
        <a:buFont typeface="Arial" panose="020B0604020202020204" pitchFamily="34" charset="0"/>
        <a:buChar char="•"/>
        <a:defRPr sz="1800" b="0" i="0" kern="1200">
          <a:solidFill>
            <a:srgbClr val="163A78"/>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27953-71E0-F947-8FB8-6FDABBDD3A1C}"/>
              </a:ext>
            </a:extLst>
          </p:cNvPr>
          <p:cNvSpPr>
            <a:spLocks noGrp="1"/>
          </p:cNvSpPr>
          <p:nvPr>
            <p:ph type="ctrTitle"/>
          </p:nvPr>
        </p:nvSpPr>
        <p:spPr/>
        <p:txBody>
          <a:bodyPr>
            <a:normAutofit fontScale="90000"/>
          </a:bodyPr>
          <a:lstStyle/>
          <a:p>
            <a:r>
              <a:rPr lang="en-US" dirty="0"/>
              <a:t>COVID-19 Project Orientation</a:t>
            </a:r>
          </a:p>
        </p:txBody>
      </p:sp>
      <p:sp>
        <p:nvSpPr>
          <p:cNvPr id="3" name="Subtitle 2">
            <a:extLst>
              <a:ext uri="{FF2B5EF4-FFF2-40B4-BE49-F238E27FC236}">
                <a16:creationId xmlns:a16="http://schemas.microsoft.com/office/drawing/2014/main" id="{2F2A7F7D-70BB-3E41-ACD3-9B25026651CF}"/>
              </a:ext>
            </a:extLst>
          </p:cNvPr>
          <p:cNvSpPr>
            <a:spLocks noGrp="1"/>
          </p:cNvSpPr>
          <p:nvPr>
            <p:ph type="subTitle" idx="1"/>
          </p:nvPr>
        </p:nvSpPr>
        <p:spPr/>
        <p:txBody>
          <a:bodyPr/>
          <a:lstStyle/>
          <a:p>
            <a:r>
              <a:rPr lang="en-US" dirty="0"/>
              <a:t>Coronavirus Disease 2019-Working in a Post Pandemic Environment</a:t>
            </a:r>
          </a:p>
        </p:txBody>
      </p:sp>
    </p:spTree>
    <p:extLst>
      <p:ext uri="{BB962C8B-B14F-4D97-AF65-F5344CB8AC3E}">
        <p14:creationId xmlns:p14="http://schemas.microsoft.com/office/powerpoint/2010/main" val="20476383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CC3D113-6600-4917-A5DF-4CC215FE229A}"/>
              </a:ext>
            </a:extLst>
          </p:cNvPr>
          <p:cNvSpPr>
            <a:spLocks noGrp="1"/>
          </p:cNvSpPr>
          <p:nvPr>
            <p:ph type="sldNum" sz="quarter" idx="12"/>
          </p:nvPr>
        </p:nvSpPr>
        <p:spPr>
          <a:xfrm>
            <a:off x="9250680" y="635889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431E1F-5A9C-6144-A373-7B4FFE468B5E}" type="slidenum">
              <a:rPr lang="en-US" smtClean="0"/>
              <a:pPr/>
              <a:t>10</a:t>
            </a:fld>
            <a:endParaRPr lang="en-US" dirty="0"/>
          </a:p>
        </p:txBody>
      </p:sp>
      <p:sp>
        <p:nvSpPr>
          <p:cNvPr id="3" name="Rectangle 2">
            <a:extLst>
              <a:ext uri="{FF2B5EF4-FFF2-40B4-BE49-F238E27FC236}">
                <a16:creationId xmlns:a16="http://schemas.microsoft.com/office/drawing/2014/main" id="{92F96F5D-969F-49DC-9282-F66AD140D9BD}"/>
              </a:ext>
            </a:extLst>
          </p:cNvPr>
          <p:cNvSpPr/>
          <p:nvPr/>
        </p:nvSpPr>
        <p:spPr>
          <a:xfrm>
            <a:off x="1806388" y="1183342"/>
            <a:ext cx="8579224" cy="4247317"/>
          </a:xfrm>
          <a:prstGeom prst="rect">
            <a:avLst/>
          </a:prstGeom>
        </p:spPr>
        <p:txBody>
          <a:bodyPr wrap="square">
            <a:spAutoFit/>
          </a:bodyPr>
          <a:lstStyle/>
          <a:p>
            <a:pPr marL="342900" marR="0" lvl="0" indent="-342900" algn="just">
              <a:spcBef>
                <a:spcPts val="0"/>
              </a:spcBef>
              <a:spcAft>
                <a:spcPts val="0"/>
              </a:spcAft>
              <a:buFont typeface="Symbol" panose="05050102010706020507" pitchFamily="18" charset="2"/>
              <a:buChar char=""/>
            </a:pPr>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The Company understands that due to the nature of our work, access to running water for hand washing may be impracticable.  In these situations, the Company will provide, if available, alcohol-based hand sanitizers and/or wipes.  </a:t>
            </a:r>
          </a:p>
          <a:p>
            <a:pPr marL="685800" marR="0" algn="just">
              <a:spcBef>
                <a:spcPts val="0"/>
              </a:spcBef>
              <a:spcAft>
                <a:spcPts val="0"/>
              </a:spcAft>
            </a:pPr>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 </a:t>
            </a:r>
          </a:p>
          <a:p>
            <a:pPr marL="342900" marR="0" lvl="0" indent="-342900" algn="just">
              <a:spcBef>
                <a:spcPts val="0"/>
              </a:spcBef>
              <a:spcAft>
                <a:spcPts val="0"/>
              </a:spcAft>
              <a:buFont typeface="Symbol" panose="05050102010706020507" pitchFamily="18" charset="2"/>
              <a:buChar char=""/>
            </a:pPr>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Employees should use co-worker's tools and equipment.  To the extent tools must be shared, the Company will provide alcohol-based wipes to clean tools before and after use.  </a:t>
            </a:r>
          </a:p>
          <a:p>
            <a:pPr marL="342900" marR="0" lvl="0" indent="-342900" algn="just">
              <a:spcBef>
                <a:spcPts val="0"/>
              </a:spcBef>
              <a:spcAft>
                <a:spcPts val="0"/>
              </a:spcAft>
              <a:buFont typeface="Symbol" panose="05050102010706020507" pitchFamily="18" charset="2"/>
              <a:buChar char=""/>
            </a:pPr>
            <a:endPar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endParaRPr>
          </a:p>
          <a:p>
            <a:pPr marL="342900" marR="0" lvl="0" indent="-342900" algn="just">
              <a:spcBef>
                <a:spcPts val="0"/>
              </a:spcBef>
              <a:spcAft>
                <a:spcPts val="0"/>
              </a:spcAft>
              <a:buFont typeface="Symbol" panose="05050102010706020507" pitchFamily="18" charset="2"/>
              <a:buChar char=""/>
            </a:pPr>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When cleaning tools and equipment, consult manufacturing recommendations for proper cleaning techniques and restrictions.</a:t>
            </a:r>
          </a:p>
          <a:p>
            <a:pPr marL="685800" marR="0" algn="just">
              <a:spcBef>
                <a:spcPts val="0"/>
              </a:spcBef>
              <a:spcAft>
                <a:spcPts val="0"/>
              </a:spcAft>
            </a:pPr>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 </a:t>
            </a:r>
          </a:p>
          <a:p>
            <a:pPr marL="342900" marR="0" lvl="0" indent="-342900" algn="just">
              <a:spcBef>
                <a:spcPts val="0"/>
              </a:spcBef>
              <a:spcAft>
                <a:spcPts val="0"/>
              </a:spcAft>
              <a:buFont typeface="Symbol" panose="05050102010706020507" pitchFamily="18" charset="2"/>
              <a:buChar char=""/>
            </a:pPr>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Employees are encouraged to limit the need for N95 respirator use, by using engineering and work practice controls to minimize dust.  Such controls include the use of water delivery and dust collection systems, as well as limiting exposure time.</a:t>
            </a:r>
            <a:endParaRPr lang="en-US" dirty="0">
              <a:solidFill>
                <a:schemeClr val="accent1">
                  <a:lumMod val="50000"/>
                </a:schemeClr>
              </a:solidFill>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4976848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9C10DD0-EAE6-4C36-BD8A-5B5721B943AF}"/>
              </a:ext>
            </a:extLst>
          </p:cNvPr>
          <p:cNvSpPr>
            <a:spLocks noGrp="1"/>
          </p:cNvSpPr>
          <p:nvPr>
            <p:ph type="sldNum" sz="quarter" idx="12"/>
          </p:nvPr>
        </p:nvSpPr>
        <p:spPr>
          <a:xfrm>
            <a:off x="9250680" y="635889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431E1F-5A9C-6144-A373-7B4FFE468B5E}" type="slidenum">
              <a:rPr lang="en-US" smtClean="0"/>
              <a:pPr/>
              <a:t>11</a:t>
            </a:fld>
            <a:endParaRPr lang="en-US" dirty="0"/>
          </a:p>
        </p:txBody>
      </p:sp>
      <p:sp>
        <p:nvSpPr>
          <p:cNvPr id="3" name="Rectangle 2">
            <a:extLst>
              <a:ext uri="{FF2B5EF4-FFF2-40B4-BE49-F238E27FC236}">
                <a16:creationId xmlns:a16="http://schemas.microsoft.com/office/drawing/2014/main" id="{99186244-7E65-42C3-B506-DB625AA7FE71}"/>
              </a:ext>
            </a:extLst>
          </p:cNvPr>
          <p:cNvSpPr/>
          <p:nvPr/>
        </p:nvSpPr>
        <p:spPr>
          <a:xfrm>
            <a:off x="1358713" y="1028343"/>
            <a:ext cx="9474574" cy="4801314"/>
          </a:xfrm>
          <a:prstGeom prst="rect">
            <a:avLst/>
          </a:prstGeom>
        </p:spPr>
        <p:txBody>
          <a:bodyPr wrap="square">
            <a:spAutoFit/>
          </a:bodyPr>
          <a:lstStyle/>
          <a:p>
            <a:pPr marL="342900" marR="0" lvl="0" indent="-342900" algn="just">
              <a:spcBef>
                <a:spcPts val="0"/>
              </a:spcBef>
              <a:spcAft>
                <a:spcPts val="0"/>
              </a:spcAft>
              <a:buFont typeface="Symbol" panose="05050102010706020507" pitchFamily="18" charset="2"/>
              <a:buChar char=""/>
            </a:pPr>
            <a:r>
              <a:rPr lang="en-US" dirty="0">
                <a:solidFill>
                  <a:schemeClr val="accent1">
                    <a:lumMod val="50000"/>
                  </a:schemeClr>
                </a:solidFill>
                <a:highlight>
                  <a:srgbClr val="FFFF00"/>
                </a:highlight>
                <a:latin typeface="Arial" panose="020B0604020202020204" pitchFamily="34" charset="0"/>
                <a:ea typeface="Times New Roman" panose="02020603050405020304" pitchFamily="18" charset="0"/>
                <a:cs typeface="Arial" panose="020B0604020202020204" pitchFamily="34" charset="0"/>
              </a:rPr>
              <a:t>[Insert company name here] </a:t>
            </a:r>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will divide crews/staff into two (2) groups where possible so that projects can continue working effectively if one of the divided teams is required to quarantine.</a:t>
            </a:r>
          </a:p>
          <a:p>
            <a:pPr marL="685800" marR="0" algn="just">
              <a:spcBef>
                <a:spcPts val="0"/>
              </a:spcBef>
              <a:spcAft>
                <a:spcPts val="0"/>
              </a:spcAft>
            </a:pPr>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 </a:t>
            </a:r>
          </a:p>
          <a:p>
            <a:pPr marL="342900" marR="0" lvl="0" indent="-342900" algn="just">
              <a:spcBef>
                <a:spcPts val="0"/>
              </a:spcBef>
              <a:spcAft>
                <a:spcPts val="0"/>
              </a:spcAft>
              <a:buFont typeface="Symbol" panose="05050102010706020507" pitchFamily="18" charset="2"/>
              <a:buChar char=""/>
            </a:pPr>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As part of the division of crews/staff, </a:t>
            </a:r>
            <a:r>
              <a:rPr lang="en-US" dirty="0">
                <a:solidFill>
                  <a:schemeClr val="accent1">
                    <a:lumMod val="50000"/>
                  </a:schemeClr>
                </a:solidFill>
                <a:highlight>
                  <a:srgbClr val="FFFF00"/>
                </a:highlight>
                <a:latin typeface="Arial" panose="020B0604020202020204" pitchFamily="34" charset="0"/>
                <a:ea typeface="Times New Roman" panose="02020603050405020304" pitchFamily="18" charset="0"/>
                <a:cs typeface="Arial" panose="020B0604020202020204" pitchFamily="34" charset="0"/>
              </a:rPr>
              <a:t>[insert company name </a:t>
            </a:r>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here] will designate employees into dedicated shifts, at which point, employees will remain with their dedicated shift for the reminder of the project.  </a:t>
            </a:r>
          </a:p>
          <a:p>
            <a:pPr marL="685800" marR="0" algn="just">
              <a:spcBef>
                <a:spcPts val="0"/>
              </a:spcBef>
              <a:spcAft>
                <a:spcPts val="0"/>
              </a:spcAft>
            </a:pPr>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 </a:t>
            </a:r>
          </a:p>
          <a:p>
            <a:pPr marL="342900" marR="0" lvl="0" indent="-342900" algn="just">
              <a:spcBef>
                <a:spcPts val="0"/>
              </a:spcBef>
              <a:spcAft>
                <a:spcPts val="0"/>
              </a:spcAft>
              <a:buFont typeface="Symbol" panose="05050102010706020507" pitchFamily="18" charset="2"/>
              <a:buChar char=""/>
            </a:pPr>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Employees are encouraged to minimize ride-sharing.  While in vehicle, employees must ensure adequate ventilation and consider the use of face coverings.</a:t>
            </a:r>
          </a:p>
          <a:p>
            <a:pPr marL="685800" marR="0" algn="just">
              <a:spcBef>
                <a:spcPts val="0"/>
              </a:spcBef>
              <a:spcAft>
                <a:spcPts val="0"/>
              </a:spcAft>
            </a:pPr>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 </a:t>
            </a:r>
          </a:p>
          <a:p>
            <a:pPr marL="342900" marR="0" lvl="0" indent="-342900" algn="just">
              <a:spcBef>
                <a:spcPts val="0"/>
              </a:spcBef>
              <a:spcAft>
                <a:spcPts val="0"/>
              </a:spcAft>
              <a:buFont typeface="Symbol" panose="05050102010706020507" pitchFamily="18" charset="2"/>
              <a:buChar char=""/>
            </a:pPr>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If practicable, employees should use/drive the same truck or piece of equipment every shift.</a:t>
            </a:r>
          </a:p>
          <a:p>
            <a:pPr marL="685800" marR="0" algn="just">
              <a:spcBef>
                <a:spcPts val="0"/>
              </a:spcBef>
              <a:spcAft>
                <a:spcPts val="0"/>
              </a:spcAft>
            </a:pPr>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 </a:t>
            </a:r>
          </a:p>
          <a:p>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In lieu of using a common source of drinking water, such as a cooler, employees should use individual water bottles.  Use of tobacco products (chewing tobacco, smoking), vaping, sunflower seeds, etc., should be avoided</a:t>
            </a:r>
            <a:endParaRPr lang="en-US" dirty="0">
              <a:solidFill>
                <a:schemeClr val="accent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926831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2">
            <a:extLst>
              <a:ext uri="{FF2B5EF4-FFF2-40B4-BE49-F238E27FC236}">
                <a16:creationId xmlns:a16="http://schemas.microsoft.com/office/drawing/2014/main" id="{3B67E8D1-9CE6-47D2-8D52-1AA975E22F4B}"/>
              </a:ext>
            </a:extLst>
          </p:cNvPr>
          <p:cNvSpPr txBox="1">
            <a:spLocks noChangeArrowheads="1"/>
          </p:cNvSpPr>
          <p:nvPr/>
        </p:nvSpPr>
        <p:spPr bwMode="auto">
          <a:xfrm>
            <a:off x="2480851" y="1613649"/>
            <a:ext cx="7230297" cy="3271278"/>
          </a:xfrm>
          <a:prstGeom prst="rect">
            <a:avLst/>
          </a:prstGeom>
          <a:solidFill>
            <a:srgbClr val="FFFFFF"/>
          </a:solidFill>
          <a:ln w="9525">
            <a:solidFill>
              <a:srgbClr val="000000"/>
            </a:solidFill>
            <a:miter lim="800000"/>
            <a:headEnd/>
            <a:tailEnd/>
          </a:ln>
        </p:spPr>
        <p:txBody>
          <a:bodyPr rot="0" vert="horz" wrap="square" anchor="t" anchorCtr="0"/>
          <a:lstStyle/>
          <a:p>
            <a:pPr marL="0" marR="0">
              <a:spcBef>
                <a:spcPts val="0"/>
              </a:spcBef>
              <a:spcAft>
                <a:spcPts val="0"/>
              </a:spcAft>
            </a:pPr>
            <a:r>
              <a:rPr lang="en-US" b="1" dirty="0">
                <a:solidFill>
                  <a:schemeClr val="accent1">
                    <a:lumMod val="50000"/>
                  </a:schemeClr>
                </a:solidFill>
                <a:effectLst/>
                <a:highlight>
                  <a:srgbClr val="FFFF00"/>
                </a:highlight>
                <a:latin typeface="Arial" panose="020B0604020202020204" pitchFamily="34" charset="0"/>
                <a:ea typeface="Times New Roman" panose="02020603050405020304" pitchFamily="18" charset="0"/>
                <a:cs typeface="Arial" panose="020B0604020202020204" pitchFamily="34" charset="0"/>
              </a:rPr>
              <a:t>[INSERT ADDITIONAL PRECAUTIONS THAT MAY BE SPECIFIC TO YOUR BUSINESS/OPERATIONS/PROJECTS]</a:t>
            </a:r>
            <a:r>
              <a:rPr lang="en-US" b="1" dirty="0">
                <a:solidFill>
                  <a:schemeClr val="accent1">
                    <a:lumMod val="50000"/>
                  </a:schemeClr>
                </a:solidFill>
                <a:effectLst/>
                <a:latin typeface="Arial" panose="020B0604020202020204" pitchFamily="34" charset="0"/>
                <a:ea typeface="Times New Roman" panose="02020603050405020304" pitchFamily="18" charset="0"/>
                <a:cs typeface="Arial" panose="020B0604020202020204" pitchFamily="34" charset="0"/>
              </a:rPr>
              <a:t> </a:t>
            </a:r>
          </a:p>
          <a:p>
            <a:pPr marL="0" marR="0">
              <a:spcBef>
                <a:spcPts val="0"/>
              </a:spcBef>
              <a:spcAft>
                <a:spcPts val="0"/>
              </a:spcAft>
            </a:pPr>
            <a:endParaRPr lang="en-US" b="1" i="1"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endParaRPr>
          </a:p>
          <a:p>
            <a:pPr marL="0" marR="0">
              <a:spcBef>
                <a:spcPts val="0"/>
              </a:spcBef>
              <a:spcAft>
                <a:spcPts val="0"/>
              </a:spcAft>
            </a:pPr>
            <a:r>
              <a:rPr lang="en-US" b="1" dirty="0">
                <a:solidFill>
                  <a:schemeClr val="accent1">
                    <a:lumMod val="50000"/>
                  </a:schemeClr>
                </a:solidFill>
                <a:effectLst/>
                <a:latin typeface="Arial" panose="020B0604020202020204" pitchFamily="34" charset="0"/>
                <a:ea typeface="Times New Roman" panose="02020603050405020304" pitchFamily="18" charset="0"/>
                <a:cs typeface="Arial" panose="020B0604020202020204" pitchFamily="34" charset="0"/>
              </a:rPr>
              <a:t>Additional Jobsite Safety Precautions Include:</a:t>
            </a:r>
            <a:endParaRPr lang="en-US" dirty="0">
              <a:solidFill>
                <a:schemeClr val="accent1">
                  <a:lumMod val="50000"/>
                </a:schemeClr>
              </a:solidFill>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5750398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34771084-BFE9-4EC4-B8E7-E8402EBB12B7}"/>
              </a:ext>
            </a:extLst>
          </p:cNvPr>
          <p:cNvSpPr/>
          <p:nvPr/>
        </p:nvSpPr>
        <p:spPr>
          <a:xfrm>
            <a:off x="1855694" y="1166842"/>
            <a:ext cx="8283388" cy="4524315"/>
          </a:xfrm>
          <a:prstGeom prst="rect">
            <a:avLst/>
          </a:prstGeom>
        </p:spPr>
        <p:txBody>
          <a:bodyPr wrap="square">
            <a:spAutoFit/>
          </a:bodyPr>
          <a:lstStyle/>
          <a:p>
            <a:pPr marL="114300" marR="0" algn="just">
              <a:spcBef>
                <a:spcPts val="0"/>
              </a:spcBef>
              <a:spcAft>
                <a:spcPts val="0"/>
              </a:spcAft>
            </a:pPr>
            <a:r>
              <a:rPr lang="en-US" b="1"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B.	Workers entering Occupied Building and Homes</a:t>
            </a:r>
          </a:p>
          <a:p>
            <a:pPr algn="just"/>
            <a:r>
              <a:rPr lang="en-US" b="1"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 </a:t>
            </a:r>
          </a:p>
          <a:p>
            <a:pPr marL="342900" marR="0" lvl="0" indent="-342900" algn="just">
              <a:spcBef>
                <a:spcPts val="0"/>
              </a:spcBef>
              <a:spcAft>
                <a:spcPts val="0"/>
              </a:spcAft>
              <a:buFont typeface="Symbol" panose="05050102010706020507" pitchFamily="18" charset="2"/>
              <a:buChar char=""/>
            </a:pPr>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When employees perform construction and maintenance activities within occupied homes, office buildings, and other establishments, these work locations present unique hazards with regards to COVID-19 exposures.  All such workers should evaluate the specific hazards when determining best practices related to COVID-19.</a:t>
            </a:r>
          </a:p>
          <a:p>
            <a:pPr marL="685800" marR="0" algn="just">
              <a:spcBef>
                <a:spcPts val="0"/>
              </a:spcBef>
              <a:spcAft>
                <a:spcPts val="0"/>
              </a:spcAft>
            </a:pPr>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 </a:t>
            </a:r>
          </a:p>
          <a:p>
            <a:pPr marL="342900" marR="0" lvl="0" indent="-342900" algn="just">
              <a:spcBef>
                <a:spcPts val="0"/>
              </a:spcBef>
              <a:spcAft>
                <a:spcPts val="0"/>
              </a:spcAft>
              <a:buFont typeface="Symbol" panose="05050102010706020507" pitchFamily="18" charset="2"/>
              <a:buChar char=""/>
            </a:pPr>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During this work, employees must sanitize the work areas upon arrival, throughout the workday, and immediately before departure.  </a:t>
            </a:r>
            <a:r>
              <a:rPr lang="en-US" dirty="0">
                <a:solidFill>
                  <a:schemeClr val="accent1">
                    <a:lumMod val="50000"/>
                  </a:schemeClr>
                </a:solidFill>
                <a:highlight>
                  <a:srgbClr val="FFFF00"/>
                </a:highlight>
                <a:latin typeface="Arial" panose="020B0604020202020204" pitchFamily="34" charset="0"/>
                <a:ea typeface="Times New Roman" panose="02020603050405020304" pitchFamily="18" charset="0"/>
                <a:cs typeface="Arial" panose="020B0604020202020204" pitchFamily="34" charset="0"/>
              </a:rPr>
              <a:t>[Insert company name here] </a:t>
            </a:r>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will provide alcohol-based wipes for this purpose.</a:t>
            </a:r>
          </a:p>
          <a:p>
            <a:pPr marL="685800" marR="0" algn="just">
              <a:spcBef>
                <a:spcPts val="0"/>
              </a:spcBef>
              <a:spcAft>
                <a:spcPts val="0"/>
              </a:spcAft>
            </a:pPr>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 </a:t>
            </a:r>
          </a:p>
          <a:p>
            <a:pPr marL="342900" marR="0" lvl="0" indent="-342900" algn="just">
              <a:spcBef>
                <a:spcPts val="0"/>
              </a:spcBef>
              <a:spcAft>
                <a:spcPts val="0"/>
              </a:spcAft>
              <a:buFont typeface="Symbol" panose="05050102010706020507" pitchFamily="18" charset="2"/>
              <a:buChar char=""/>
            </a:pPr>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Employees should ask other occupants to keep a personal distance of six (6) feet at a minimum.  Workers should wash or sanitize hands immediately before starting and after completing the work. </a:t>
            </a:r>
          </a:p>
          <a:p>
            <a:pPr indent="457200" algn="just"/>
            <a:r>
              <a:rPr lang="en-US" i="1"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 </a:t>
            </a:r>
            <a:endParaRPr lang="en-US" dirty="0">
              <a:solidFill>
                <a:schemeClr val="accent1">
                  <a:lumMod val="50000"/>
                </a:schemeClr>
              </a:solidFill>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9159864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7F1A993-9B76-4EFC-8B57-63B1728734C7}"/>
              </a:ext>
            </a:extLst>
          </p:cNvPr>
          <p:cNvSpPr/>
          <p:nvPr/>
        </p:nvSpPr>
        <p:spPr>
          <a:xfrm>
            <a:off x="1413061" y="1216958"/>
            <a:ext cx="9365877" cy="5078313"/>
          </a:xfrm>
          <a:prstGeom prst="rect">
            <a:avLst/>
          </a:prstGeom>
        </p:spPr>
        <p:txBody>
          <a:bodyPr wrap="square">
            <a:spAutoFit/>
          </a:bodyPr>
          <a:lstStyle/>
          <a:p>
            <a:pPr marL="114300" marR="0" algn="just">
              <a:spcBef>
                <a:spcPts val="0"/>
              </a:spcBef>
              <a:spcAft>
                <a:spcPts val="0"/>
              </a:spcAft>
              <a:tabLst>
                <a:tab pos="457200" algn="l"/>
              </a:tabLst>
            </a:pPr>
            <a:r>
              <a:rPr lang="en-US" b="1"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C.	Job Site Visitors</a:t>
            </a:r>
          </a:p>
          <a:p>
            <a:pPr algn="just"/>
            <a:r>
              <a:rPr lang="en-US" b="1"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 </a:t>
            </a:r>
          </a:p>
          <a:p>
            <a:pPr marL="342900" marR="0" lvl="0" indent="-342900" algn="just">
              <a:spcBef>
                <a:spcPts val="0"/>
              </a:spcBef>
              <a:spcAft>
                <a:spcPts val="0"/>
              </a:spcAft>
              <a:buFont typeface="Symbol" panose="05050102010706020507" pitchFamily="18" charset="2"/>
              <a:buChar char=""/>
            </a:pPr>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The number of visitors to the job site, including the trailer or office, will be limited to only those necessary for the work. </a:t>
            </a:r>
          </a:p>
          <a:p>
            <a:pPr marL="685800" marR="0" algn="just">
              <a:spcBef>
                <a:spcPts val="0"/>
              </a:spcBef>
              <a:spcAft>
                <a:spcPts val="0"/>
              </a:spcAft>
            </a:pPr>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 </a:t>
            </a:r>
          </a:p>
          <a:p>
            <a:pPr marL="342900" marR="0" lvl="0" indent="-342900" algn="just">
              <a:spcBef>
                <a:spcPts val="0"/>
              </a:spcBef>
              <a:spcAft>
                <a:spcPts val="0"/>
              </a:spcAft>
              <a:buFont typeface="Symbol" panose="05050102010706020507" pitchFamily="18" charset="2"/>
              <a:buChar char=""/>
            </a:pPr>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All visitors will be screened in advance of arriving on the job site.  If the visitor answers “yes” to any of the following questions, he/she should not be permitted to access the jobsite: </a:t>
            </a:r>
          </a:p>
          <a:p>
            <a:pPr marL="1143000" marR="0" algn="just">
              <a:spcBef>
                <a:spcPts val="0"/>
              </a:spcBef>
              <a:spcAft>
                <a:spcPts val="0"/>
              </a:spcAft>
            </a:pPr>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 </a:t>
            </a:r>
          </a:p>
          <a:p>
            <a:pPr marL="742950" marR="0" lvl="1" indent="-285750" algn="just">
              <a:spcBef>
                <a:spcPts val="0"/>
              </a:spcBef>
              <a:spcAft>
                <a:spcPts val="0"/>
              </a:spcAft>
              <a:buFont typeface="Courier New" panose="02070309020205020404" pitchFamily="49" charset="0"/>
              <a:buChar char="o"/>
            </a:pPr>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Have you been confirmed positive for COVID-19?</a:t>
            </a:r>
          </a:p>
          <a:p>
            <a:pPr marL="914400" marR="0" algn="just">
              <a:spcBef>
                <a:spcPts val="0"/>
              </a:spcBef>
              <a:spcAft>
                <a:spcPts val="0"/>
              </a:spcAft>
            </a:pPr>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 </a:t>
            </a:r>
          </a:p>
          <a:p>
            <a:pPr marL="742950" marR="0" lvl="1" indent="-285750" algn="just">
              <a:spcBef>
                <a:spcPts val="0"/>
              </a:spcBef>
              <a:spcAft>
                <a:spcPts val="0"/>
              </a:spcAft>
              <a:buFont typeface="Courier New" panose="02070309020205020404" pitchFamily="49" charset="0"/>
              <a:buChar char="o"/>
            </a:pPr>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Are you currently experiencing, or recently experienced, any acute respiratory illness symptoms such as fever, cough, or shortness of breath?</a:t>
            </a:r>
          </a:p>
          <a:p>
            <a:pPr marL="914400" marR="0" algn="just">
              <a:spcBef>
                <a:spcPts val="0"/>
              </a:spcBef>
              <a:spcAft>
                <a:spcPts val="0"/>
              </a:spcAft>
            </a:pPr>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 </a:t>
            </a:r>
          </a:p>
          <a:p>
            <a:pPr marL="742950" marR="0" lvl="1" indent="-285750" algn="just">
              <a:spcBef>
                <a:spcPts val="0"/>
              </a:spcBef>
              <a:spcAft>
                <a:spcPts val="0"/>
              </a:spcAft>
              <a:buFont typeface="Courier New" panose="02070309020205020404" pitchFamily="49" charset="0"/>
              <a:buChar char="o"/>
            </a:pPr>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Have you been in close contact with any persons who have been confirmed positive for COVID-19 and are also exhibiting acute respiratory illness symptoms? </a:t>
            </a:r>
          </a:p>
          <a:p>
            <a:pPr marL="914400" marR="0" algn="just">
              <a:spcBef>
                <a:spcPts val="0"/>
              </a:spcBef>
              <a:spcAft>
                <a:spcPts val="0"/>
              </a:spcAft>
            </a:pPr>
            <a:r>
              <a:rPr lang="en-US" b="1" dirty="0">
                <a:latin typeface="Calibri" panose="020F0502020204030204" pitchFamily="34" charset="0"/>
                <a:ea typeface="Times New Roman" panose="02020603050405020304" pitchFamily="18" charset="0"/>
              </a:rPr>
              <a:t> </a:t>
            </a:r>
            <a:endParaRPr lang="en-US" b="1" dirty="0">
              <a:latin typeface="Times New Roman" panose="02020603050405020304" pitchFamily="18" charset="0"/>
              <a:ea typeface="Times New Roman" panose="02020603050405020304" pitchFamily="18" charset="0"/>
            </a:endParaRPr>
          </a:p>
          <a:p>
            <a:pPr marR="0" lvl="1" algn="just">
              <a:spcBef>
                <a:spcPts val="0"/>
              </a:spcBef>
              <a:spcAft>
                <a:spcPts val="0"/>
              </a:spcAft>
            </a:pPr>
            <a:endParaRPr lang="en-US" b="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814120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654356B-B5D5-438E-BE02-C72A7C677C4A}"/>
              </a:ext>
            </a:extLst>
          </p:cNvPr>
          <p:cNvSpPr/>
          <p:nvPr/>
        </p:nvSpPr>
        <p:spPr>
          <a:xfrm>
            <a:off x="1806388" y="1196788"/>
            <a:ext cx="8579224" cy="3631763"/>
          </a:xfrm>
          <a:prstGeom prst="rect">
            <a:avLst/>
          </a:prstGeom>
        </p:spPr>
        <p:txBody>
          <a:bodyPr wrap="square">
            <a:spAutoFit/>
          </a:bodyPr>
          <a:lstStyle/>
          <a:p>
            <a:pPr marL="742950" marR="0" lvl="1" indent="-285750" algn="just">
              <a:spcBef>
                <a:spcPts val="0"/>
              </a:spcBef>
              <a:spcAft>
                <a:spcPts val="0"/>
              </a:spcAft>
              <a:buFont typeface="Courier New" panose="02070309020205020404" pitchFamily="49" charset="0"/>
              <a:buChar char="o"/>
            </a:pPr>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Have you been in close contact with any persons who have traveled and are also exhibiting acute respiratory illness symptoms?</a:t>
            </a:r>
          </a:p>
          <a:p>
            <a:pPr marL="914400" marR="0" algn="just">
              <a:spcBef>
                <a:spcPts val="0"/>
              </a:spcBef>
              <a:spcAft>
                <a:spcPts val="0"/>
              </a:spcAft>
            </a:pPr>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 </a:t>
            </a:r>
          </a:p>
          <a:p>
            <a:pPr marL="342900" marR="0" lvl="0" indent="-342900" algn="just">
              <a:spcBef>
                <a:spcPts val="0"/>
              </a:spcBef>
              <a:spcAft>
                <a:spcPts val="0"/>
              </a:spcAft>
              <a:buFont typeface="Symbol" panose="05050102010706020507" pitchFamily="18" charset="2"/>
              <a:buChar char=""/>
            </a:pPr>
            <a:r>
              <a:rPr lang="en-US" dirty="0">
                <a:solidFill>
                  <a:schemeClr val="accent1">
                    <a:lumMod val="50000"/>
                  </a:schemeClr>
                </a:solidFill>
                <a:highlight>
                  <a:srgbClr val="FFFF00"/>
                </a:highlight>
                <a:latin typeface="Arial" panose="020B0604020202020204" pitchFamily="34" charset="0"/>
                <a:ea typeface="Times New Roman" panose="02020603050405020304" pitchFamily="18" charset="0"/>
                <a:cs typeface="Arial" panose="020B0604020202020204" pitchFamily="34" charset="0"/>
              </a:rPr>
              <a:t>[INSERT COMPANY NAME HERE] </a:t>
            </a:r>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may determine that taking visitor temperatures at worksites is appropriate and restricting access based upon temperature readings.  As an alternative to taking temperatures at the worksite, </a:t>
            </a:r>
            <a:r>
              <a:rPr lang="en-US" dirty="0">
                <a:solidFill>
                  <a:schemeClr val="accent1">
                    <a:lumMod val="50000"/>
                  </a:schemeClr>
                </a:solidFill>
                <a:highlight>
                  <a:srgbClr val="FFFF00"/>
                </a:highlight>
                <a:latin typeface="Arial" panose="020B0604020202020204" pitchFamily="34" charset="0"/>
                <a:ea typeface="Times New Roman" panose="02020603050405020304" pitchFamily="18" charset="0"/>
                <a:cs typeface="Arial" panose="020B0604020202020204" pitchFamily="34" charset="0"/>
              </a:rPr>
              <a:t>[INSERT COMPANY NAME] </a:t>
            </a:r>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may request visitors take their own temperatures prior to coming to the worksite.</a:t>
            </a:r>
          </a:p>
          <a:p>
            <a:pPr algn="just"/>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 </a:t>
            </a:r>
          </a:p>
          <a:p>
            <a:pPr marL="342900" marR="0" lvl="0" indent="-342900" algn="just">
              <a:spcBef>
                <a:spcPts val="0"/>
              </a:spcBef>
              <a:spcAft>
                <a:spcPts val="0"/>
              </a:spcAft>
              <a:buFont typeface="Symbol" panose="05050102010706020507" pitchFamily="18" charset="2"/>
              <a:buChar char=""/>
            </a:pPr>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Site deliveries will be permitted but should be properly coordinated in line with the employer’s minimal contact and cleaning protocols.  Delivery personnel should remain in their vehicles if possible. </a:t>
            </a:r>
          </a:p>
          <a:p>
            <a:pPr algn="just"/>
            <a:r>
              <a:rPr lang="en-US" sz="1400" b="1" dirty="0">
                <a:latin typeface="Calibri" panose="020F0502020204030204" pitchFamily="34" charset="0"/>
                <a:ea typeface="Times New Roman" panose="02020603050405020304" pitchFamily="18" charset="0"/>
              </a:rPr>
              <a:t> </a:t>
            </a:r>
            <a:endParaRPr lang="en-US" sz="1200" b="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8104923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E07F6AC-DC8D-4D25-86FE-200F09A40672}"/>
              </a:ext>
            </a:extLst>
          </p:cNvPr>
          <p:cNvSpPr/>
          <p:nvPr/>
        </p:nvSpPr>
        <p:spPr>
          <a:xfrm>
            <a:off x="1745876" y="1166842"/>
            <a:ext cx="8700247" cy="4524315"/>
          </a:xfrm>
          <a:prstGeom prst="rect">
            <a:avLst/>
          </a:prstGeom>
        </p:spPr>
        <p:txBody>
          <a:bodyPr wrap="square">
            <a:spAutoFit/>
          </a:bodyPr>
          <a:lstStyle/>
          <a:p>
            <a:pPr marL="114300" marR="0" algn="just">
              <a:spcBef>
                <a:spcPts val="0"/>
              </a:spcBef>
              <a:spcAft>
                <a:spcPts val="0"/>
              </a:spcAft>
              <a:tabLst>
                <a:tab pos="457200" algn="l"/>
              </a:tabLst>
            </a:pPr>
            <a:r>
              <a:rPr lang="en-US" b="1"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D.	Personal Protective Equipment and Work Practice Controls</a:t>
            </a:r>
          </a:p>
          <a:p>
            <a:pPr algn="just"/>
            <a:r>
              <a:rPr lang="en-US" b="1"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 </a:t>
            </a:r>
          </a:p>
          <a:p>
            <a:pPr marL="342900" marR="0" lvl="0" indent="-342900" algn="just">
              <a:spcBef>
                <a:spcPts val="0"/>
              </a:spcBef>
              <a:spcAft>
                <a:spcPts val="0"/>
              </a:spcAft>
              <a:buFont typeface="Symbol" panose="05050102010706020507" pitchFamily="18" charset="2"/>
              <a:buChar char=""/>
            </a:pPr>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In addition to regular PPE for workers engaged in various tasks (fall protection, hard hats, hearing protection), employers will also provide:</a:t>
            </a:r>
          </a:p>
          <a:p>
            <a:pPr marL="457200" marR="0" algn="just">
              <a:spcBef>
                <a:spcPts val="0"/>
              </a:spcBef>
              <a:spcAft>
                <a:spcPts val="0"/>
              </a:spcAft>
            </a:pPr>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 </a:t>
            </a:r>
          </a:p>
          <a:p>
            <a:pPr marL="742950" marR="0" lvl="1" indent="-285750" algn="just">
              <a:spcBef>
                <a:spcPts val="0"/>
              </a:spcBef>
              <a:spcAft>
                <a:spcPts val="0"/>
              </a:spcAft>
              <a:buFont typeface="Courier New" panose="02070309020205020404" pitchFamily="49" charset="0"/>
              <a:buChar char="o"/>
            </a:pPr>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Gloves:  Gloves should always be worn  while on-site.  The type of glove worn should be appropriate to the task.  If gloves are not typically required for the task, then any type of glove is acceptable, including latex gloves.  Employees should  share gloves.</a:t>
            </a:r>
          </a:p>
          <a:p>
            <a:pPr marL="914400" marR="0" algn="just">
              <a:spcBef>
                <a:spcPts val="0"/>
              </a:spcBef>
              <a:spcAft>
                <a:spcPts val="0"/>
              </a:spcAft>
            </a:pPr>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 </a:t>
            </a:r>
          </a:p>
          <a:p>
            <a:pPr marL="742950" marR="0" lvl="1" indent="-285750" algn="just">
              <a:spcBef>
                <a:spcPts val="0"/>
              </a:spcBef>
              <a:spcAft>
                <a:spcPts val="0"/>
              </a:spcAft>
              <a:buFont typeface="Courier New" panose="02070309020205020404" pitchFamily="49" charset="0"/>
              <a:buChar char="o"/>
            </a:pPr>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Eye protection:  Eye protection should always be worn  while on-site.</a:t>
            </a:r>
          </a:p>
          <a:p>
            <a:pPr algn="just"/>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 </a:t>
            </a:r>
          </a:p>
          <a:p>
            <a:pPr marL="742950" marR="0" lvl="1" indent="-285750" algn="just">
              <a:spcBef>
                <a:spcPts val="0"/>
              </a:spcBef>
              <a:spcAft>
                <a:spcPts val="0"/>
              </a:spcAft>
              <a:buFont typeface="Courier New" panose="02070309020205020404" pitchFamily="49" charset="0"/>
              <a:buChar char="o"/>
            </a:pPr>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NOTE:  The CDC is currently not recommending that healthy people wear N95 respirators to prevent the spread of COVID-19.  Employees should wear N95 respirators if required by the work and if available.</a:t>
            </a:r>
          </a:p>
          <a:p>
            <a:pPr algn="just"/>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 </a:t>
            </a:r>
            <a:endParaRPr lang="en-US" dirty="0">
              <a:solidFill>
                <a:schemeClr val="accent1">
                  <a:lumMod val="50000"/>
                </a:schemeClr>
              </a:solidFill>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9323548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3296A62-370D-45A7-812F-2202BCCA62FE}"/>
              </a:ext>
            </a:extLst>
          </p:cNvPr>
          <p:cNvSpPr/>
          <p:nvPr/>
        </p:nvSpPr>
        <p:spPr>
          <a:xfrm>
            <a:off x="1675279" y="1243854"/>
            <a:ext cx="8841441" cy="3970318"/>
          </a:xfrm>
          <a:prstGeom prst="rect">
            <a:avLst/>
          </a:prstGeom>
        </p:spPr>
        <p:txBody>
          <a:bodyPr wrap="square">
            <a:spAutoFit/>
          </a:bodyPr>
          <a:lstStyle/>
          <a:p>
            <a:pPr marL="342900" marR="0" lvl="0" indent="-342900" algn="just">
              <a:spcBef>
                <a:spcPts val="0"/>
              </a:spcBef>
              <a:spcAft>
                <a:spcPts val="0"/>
              </a:spcAft>
              <a:buFont typeface="Symbol" panose="05050102010706020507" pitchFamily="18" charset="2"/>
              <a:buChar char=""/>
            </a:pPr>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Due to the current shortage of N95 respirators, the following Work Practice Controls should be followed:</a:t>
            </a:r>
          </a:p>
          <a:p>
            <a:pPr marL="457200" marR="0" algn="just">
              <a:spcBef>
                <a:spcPts val="0"/>
              </a:spcBef>
              <a:spcAft>
                <a:spcPts val="0"/>
              </a:spcAft>
            </a:pPr>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 </a:t>
            </a:r>
          </a:p>
          <a:p>
            <a:pPr marL="742950" marR="0" lvl="1" indent="-285750" algn="just">
              <a:spcBef>
                <a:spcPts val="0"/>
              </a:spcBef>
              <a:spcAft>
                <a:spcPts val="0"/>
              </a:spcAft>
              <a:buFont typeface="Courier New" panose="02070309020205020404" pitchFamily="49" charset="0"/>
              <a:buChar char="o"/>
            </a:pPr>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Keep dust down by using engineering and work practice controls, specifically through the use of water delivery and dust collection systems.</a:t>
            </a:r>
          </a:p>
          <a:p>
            <a:pPr marL="914400" marR="0" algn="just">
              <a:spcBef>
                <a:spcPts val="0"/>
              </a:spcBef>
              <a:spcAft>
                <a:spcPts val="0"/>
              </a:spcAft>
            </a:pPr>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 </a:t>
            </a:r>
          </a:p>
          <a:p>
            <a:pPr marL="742950" marR="0" lvl="1" indent="-285750" algn="just">
              <a:spcBef>
                <a:spcPts val="0"/>
              </a:spcBef>
              <a:spcAft>
                <a:spcPts val="0"/>
              </a:spcAft>
              <a:buFont typeface="Courier New" panose="02070309020205020404" pitchFamily="49" charset="0"/>
              <a:buChar char="o"/>
            </a:pPr>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Limit exposure time to the extent practicable.</a:t>
            </a:r>
          </a:p>
          <a:p>
            <a:pPr algn="just"/>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 </a:t>
            </a:r>
          </a:p>
          <a:p>
            <a:pPr marL="742950" marR="0" lvl="1" indent="-285750" algn="just">
              <a:spcBef>
                <a:spcPts val="0"/>
              </a:spcBef>
              <a:spcAft>
                <a:spcPts val="0"/>
              </a:spcAft>
              <a:buFont typeface="Courier New" panose="02070309020205020404" pitchFamily="49" charset="0"/>
              <a:buChar char="o"/>
            </a:pPr>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Isolate workers in dusty operations by using a containment structure or distance to limit dust exposure to those employees who are conducting the tasks, thereby protecting nonessential workers and bystanders.</a:t>
            </a:r>
          </a:p>
          <a:p>
            <a:pPr marL="914400" marR="0" algn="just">
              <a:spcBef>
                <a:spcPts val="0"/>
              </a:spcBef>
              <a:spcAft>
                <a:spcPts val="0"/>
              </a:spcAft>
            </a:pPr>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 </a:t>
            </a:r>
          </a:p>
          <a:p>
            <a:pPr marL="742950" marR="0" lvl="1" indent="-285750" algn="just">
              <a:spcBef>
                <a:spcPts val="0"/>
              </a:spcBef>
              <a:spcAft>
                <a:spcPts val="0"/>
              </a:spcAft>
              <a:buFont typeface="Courier New" panose="02070309020205020404" pitchFamily="49" charset="0"/>
              <a:buChar char="o"/>
            </a:pPr>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Institute a rigorous housekeeping program to reduce dust levels on the jobsite.</a:t>
            </a:r>
            <a:endParaRPr lang="en-US" dirty="0">
              <a:solidFill>
                <a:schemeClr val="accent1">
                  <a:lumMod val="50000"/>
                </a:schemeClr>
              </a:solidFill>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330917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929163DF-D7FB-4959-8D65-76EA2DC251D4}"/>
              </a:ext>
            </a:extLst>
          </p:cNvPr>
          <p:cNvSpPr/>
          <p:nvPr/>
        </p:nvSpPr>
        <p:spPr>
          <a:xfrm>
            <a:off x="1593476" y="1317812"/>
            <a:ext cx="8666630" cy="2862322"/>
          </a:xfrm>
          <a:prstGeom prst="rect">
            <a:avLst/>
          </a:prstGeom>
        </p:spPr>
        <p:txBody>
          <a:bodyPr wrap="square">
            <a:spAutoFit/>
          </a:bodyPr>
          <a:lstStyle/>
          <a:p>
            <a:pPr marL="342900" marR="0" lvl="0" indent="-342900" algn="just">
              <a:spcBef>
                <a:spcPts val="0"/>
              </a:spcBef>
              <a:spcAft>
                <a:spcPts val="0"/>
              </a:spcAft>
              <a:buFont typeface="Symbol" panose="05050102010706020507" pitchFamily="18" charset="2"/>
              <a:buChar char=""/>
            </a:pPr>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To the extent that shortages of N95 respirators continue to occur, the Company will take the following steps in accordance with OSHA guidance to continue to protect employees where respirator use is required by other OSHA standards:</a:t>
            </a:r>
          </a:p>
          <a:p>
            <a:pPr marL="685800" marR="0" algn="just">
              <a:spcBef>
                <a:spcPts val="0"/>
              </a:spcBef>
              <a:spcAft>
                <a:spcPts val="0"/>
              </a:spcAft>
            </a:pPr>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 </a:t>
            </a:r>
          </a:p>
          <a:p>
            <a:pPr marL="742950" marR="0" lvl="1" indent="-285750" algn="just">
              <a:spcBef>
                <a:spcPts val="0"/>
              </a:spcBef>
              <a:spcAft>
                <a:spcPts val="0"/>
              </a:spcAft>
              <a:buFont typeface="Courier New" panose="02070309020205020404" pitchFamily="49" charset="0"/>
              <a:buChar char="o"/>
            </a:pPr>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Extended use or reuse of N95s – If extended use or reuse of N95 respirators becomes necessary, the same employee is permitted to extend use of or reuse the respirator, as long as the respirator maintains its structural and functional integrity and the filter material is not physically damaged, soiled, or contaminated.</a:t>
            </a:r>
          </a:p>
          <a:p>
            <a:pPr marL="914400" marR="0" algn="just">
              <a:spcBef>
                <a:spcPts val="0"/>
              </a:spcBef>
              <a:spcAft>
                <a:spcPts val="0"/>
              </a:spcAft>
            </a:pPr>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 </a:t>
            </a:r>
            <a:endParaRPr lang="en-US" dirty="0">
              <a:solidFill>
                <a:schemeClr val="accent1">
                  <a:lumMod val="50000"/>
                </a:schemeClr>
              </a:solidFill>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9379975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9A7E82F8-A064-4254-AFAF-B66C1209EDBC}"/>
              </a:ext>
            </a:extLst>
          </p:cNvPr>
          <p:cNvSpPr/>
          <p:nvPr/>
        </p:nvSpPr>
        <p:spPr>
          <a:xfrm>
            <a:off x="1541929" y="1451899"/>
            <a:ext cx="9108141" cy="3416320"/>
          </a:xfrm>
          <a:prstGeom prst="rect">
            <a:avLst/>
          </a:prstGeom>
        </p:spPr>
        <p:txBody>
          <a:bodyPr wrap="square">
            <a:spAutoFit/>
          </a:bodyPr>
          <a:lstStyle/>
          <a:p>
            <a:pPr marL="742950" marR="0" lvl="1" indent="-285750" algn="just">
              <a:spcBef>
                <a:spcPts val="0"/>
              </a:spcBef>
              <a:spcAft>
                <a:spcPts val="0"/>
              </a:spcAft>
              <a:buFont typeface="Courier New" panose="02070309020205020404" pitchFamily="49" charset="0"/>
              <a:buChar char="o"/>
            </a:pPr>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Use of expired N95s – If N95s are not available and extended use or reuse of N95s is not possible, employees may use previously NIOSH-certified </a:t>
            </a:r>
            <a:r>
              <a:rPr lang="en-US" i="1"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expired</a:t>
            </a:r>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 N95s.</a:t>
            </a:r>
          </a:p>
          <a:p>
            <a:pPr marL="914400" marR="0" algn="just">
              <a:spcBef>
                <a:spcPts val="0"/>
              </a:spcBef>
              <a:spcAft>
                <a:spcPts val="0"/>
              </a:spcAft>
            </a:pPr>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 </a:t>
            </a:r>
          </a:p>
          <a:p>
            <a:pPr marL="742950" marR="0" lvl="1" indent="-285750" algn="just">
              <a:spcBef>
                <a:spcPts val="0"/>
              </a:spcBef>
              <a:spcAft>
                <a:spcPts val="0"/>
              </a:spcAft>
              <a:buFont typeface="Courier New" panose="02070309020205020404" pitchFamily="49" charset="0"/>
              <a:buChar char="o"/>
            </a:pPr>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Non-NIOSH approved respirators – If N95s are not available, extended use or reuse of N95s is not possible, and expired N95s are not available, employees may use respirators that are either certified under certain standards of other countries; or previously certified under the standards of other countries but beyond their manufacturer’s recommended shelf life.  OSHA directs that respirators certified by the Peoples Republic of China be used only after respirators from other countries are sought.</a:t>
            </a:r>
          </a:p>
          <a:p>
            <a:pPr algn="just"/>
            <a:r>
              <a:rPr lang="en-US" b="1"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 </a:t>
            </a:r>
            <a:endParaRPr lang="en-US" b="1" dirty="0">
              <a:solidFill>
                <a:schemeClr val="accent1">
                  <a:lumMod val="50000"/>
                </a:schemeClr>
              </a:solidFill>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2189590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AC5CB3-7C96-9B4A-A13C-414B4FA50306}"/>
              </a:ext>
            </a:extLst>
          </p:cNvPr>
          <p:cNvSpPr>
            <a:spLocks noGrp="1"/>
          </p:cNvSpPr>
          <p:nvPr>
            <p:ph type="title"/>
          </p:nvPr>
        </p:nvSpPr>
        <p:spPr>
          <a:xfrm>
            <a:off x="3686020" y="1845507"/>
            <a:ext cx="8156792" cy="2228952"/>
          </a:xfrm>
        </p:spPr>
        <p:txBody>
          <a:bodyPr>
            <a:normAutofit/>
          </a:bodyPr>
          <a:lstStyle/>
          <a:p>
            <a:r>
              <a:rPr lang="en-US" dirty="0"/>
              <a:t>Coronavirus Disease 2019-</a:t>
            </a:r>
            <a:br>
              <a:rPr lang="en-US" dirty="0"/>
            </a:br>
            <a:r>
              <a:rPr lang="en-US" dirty="0"/>
              <a:t>Working in a Post Pandemic Environment</a:t>
            </a:r>
          </a:p>
        </p:txBody>
      </p:sp>
    </p:spTree>
    <p:extLst>
      <p:ext uri="{BB962C8B-B14F-4D97-AF65-F5344CB8AC3E}">
        <p14:creationId xmlns:p14="http://schemas.microsoft.com/office/powerpoint/2010/main" val="12281496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14F1287-8F98-41D7-B273-2F5E3BCD12B6}"/>
              </a:ext>
            </a:extLst>
          </p:cNvPr>
          <p:cNvSpPr/>
          <p:nvPr/>
        </p:nvSpPr>
        <p:spPr>
          <a:xfrm>
            <a:off x="2024903" y="1378324"/>
            <a:ext cx="8142194" cy="2862322"/>
          </a:xfrm>
          <a:prstGeom prst="rect">
            <a:avLst/>
          </a:prstGeom>
        </p:spPr>
        <p:txBody>
          <a:bodyPr wrap="square">
            <a:spAutoFit/>
          </a:bodyPr>
          <a:lstStyle/>
          <a:p>
            <a:pPr marL="114300" marR="0" algn="just">
              <a:spcBef>
                <a:spcPts val="0"/>
              </a:spcBef>
              <a:spcAft>
                <a:spcPts val="0"/>
              </a:spcAft>
            </a:pPr>
            <a:r>
              <a:rPr lang="en-US" b="1"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E.	Face Coverings</a:t>
            </a:r>
          </a:p>
          <a:p>
            <a:pPr algn="just"/>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 </a:t>
            </a:r>
          </a:p>
          <a:p>
            <a:pPr algn="just"/>
            <a:r>
              <a:rPr lang="en-US" dirty="0">
                <a:solidFill>
                  <a:schemeClr val="accent1">
                    <a:lumMod val="50000"/>
                  </a:schemeClr>
                </a:solidFill>
                <a:highlight>
                  <a:srgbClr val="FFFF00"/>
                </a:highlight>
                <a:latin typeface="Arial" panose="020B0604020202020204" pitchFamily="34" charset="0"/>
                <a:ea typeface="Times New Roman" panose="02020603050405020304" pitchFamily="18" charset="0"/>
                <a:cs typeface="Arial" panose="020B0604020202020204" pitchFamily="34" charset="0"/>
              </a:rPr>
              <a:t>[INSERT COMPANY NAME HERE] </a:t>
            </a:r>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has reviewed OSHA’s workplace classification scheme for worker exposure potential to COVID-19.  While construction work could generally be considered “low risk” for viral transmission, some construction tasks or activities may involve working with others in proximity closer than six feet, including sitting in the same vehicle, and therefore might be considered as “medium risk” under the Agency’s risk pyramid. </a:t>
            </a:r>
          </a:p>
          <a:p>
            <a:pPr algn="just"/>
            <a:r>
              <a:rPr lang="en-US" b="1"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 </a:t>
            </a:r>
            <a:endParaRPr lang="en-US" b="1" dirty="0">
              <a:solidFill>
                <a:schemeClr val="accent1">
                  <a:lumMod val="50000"/>
                </a:schemeClr>
              </a:solidFill>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7465160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D564427-378B-4775-8404-574B2254AF5B}"/>
              </a:ext>
            </a:extLst>
          </p:cNvPr>
          <p:cNvSpPr>
            <a:spLocks noGrp="1"/>
          </p:cNvSpPr>
          <p:nvPr>
            <p:ph type="sldNum" sz="quarter" idx="12"/>
          </p:nvPr>
        </p:nvSpPr>
        <p:spPr>
          <a:xfrm>
            <a:off x="9250680" y="635889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431E1F-5A9C-6144-A373-7B4FFE468B5E}" type="slidenum">
              <a:rPr lang="en-US" smtClean="0"/>
              <a:pPr/>
              <a:t>21</a:t>
            </a:fld>
            <a:endParaRPr lang="en-US" dirty="0"/>
          </a:p>
        </p:txBody>
      </p:sp>
      <p:sp>
        <p:nvSpPr>
          <p:cNvPr id="3" name="Rectangle 2">
            <a:extLst>
              <a:ext uri="{FF2B5EF4-FFF2-40B4-BE49-F238E27FC236}">
                <a16:creationId xmlns:a16="http://schemas.microsoft.com/office/drawing/2014/main" id="{2D329EB2-8E09-4A38-84B7-8AF3538BB85A}"/>
              </a:ext>
            </a:extLst>
          </p:cNvPr>
          <p:cNvSpPr/>
          <p:nvPr/>
        </p:nvSpPr>
        <p:spPr>
          <a:xfrm>
            <a:off x="1494192" y="1305341"/>
            <a:ext cx="9203615" cy="4524315"/>
          </a:xfrm>
          <a:prstGeom prst="rect">
            <a:avLst/>
          </a:prstGeom>
        </p:spPr>
        <p:txBody>
          <a:bodyPr wrap="square">
            <a:spAutoFit/>
          </a:bodyPr>
          <a:lstStyle/>
          <a:p>
            <a:pPr algn="just"/>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Due to this and CDC recommendations, we are implementing a face covering policy for certain work activities for the foreseeable future, including those situations where (1) it is mandated by state or local rule, or (2) employees must work in proximity of six (6) feet from other employees.  A face covering is a cloth, bandana, or other type of material that covers a person’s nose and mouth.  The CDC lists five criteria for “cloth face coverings,” which should:</a:t>
            </a:r>
          </a:p>
          <a:p>
            <a:pPr algn="just"/>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 </a:t>
            </a:r>
          </a:p>
          <a:p>
            <a:pPr marL="342900" marR="0" lvl="0" indent="-342900" algn="just">
              <a:spcBef>
                <a:spcPts val="0"/>
              </a:spcBef>
              <a:spcAft>
                <a:spcPts val="0"/>
              </a:spcAft>
              <a:buFont typeface="Symbol" panose="05050102010706020507" pitchFamily="18" charset="2"/>
              <a:buChar char=""/>
            </a:pPr>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fit snugly but comfortably against the side of the face;</a:t>
            </a:r>
          </a:p>
          <a:p>
            <a:pPr marL="342900" marR="0" lvl="0" indent="-342900" algn="just">
              <a:spcBef>
                <a:spcPts val="0"/>
              </a:spcBef>
              <a:spcAft>
                <a:spcPts val="0"/>
              </a:spcAft>
              <a:buFont typeface="Symbol" panose="05050102010706020507" pitchFamily="18" charset="2"/>
              <a:buChar char=""/>
            </a:pPr>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be secured with ties or ear loops;</a:t>
            </a:r>
          </a:p>
          <a:p>
            <a:pPr marL="342900" marR="0" lvl="0" indent="-342900" algn="just">
              <a:spcBef>
                <a:spcPts val="0"/>
              </a:spcBef>
              <a:spcAft>
                <a:spcPts val="0"/>
              </a:spcAft>
              <a:buFont typeface="Symbol" panose="05050102010706020507" pitchFamily="18" charset="2"/>
              <a:buChar char=""/>
            </a:pPr>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include multiple layers of fabric;</a:t>
            </a:r>
          </a:p>
          <a:p>
            <a:pPr marL="342900" marR="0" lvl="0" indent="-342900" algn="just">
              <a:spcBef>
                <a:spcPts val="0"/>
              </a:spcBef>
              <a:spcAft>
                <a:spcPts val="0"/>
              </a:spcAft>
              <a:buFont typeface="Symbol" panose="05050102010706020507" pitchFamily="18" charset="2"/>
              <a:buChar char=""/>
            </a:pPr>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allow for breathing without restriction; and</a:t>
            </a:r>
          </a:p>
          <a:p>
            <a:pPr marL="342900" marR="0" lvl="0" indent="-342900" algn="just">
              <a:spcBef>
                <a:spcPts val="0"/>
              </a:spcBef>
              <a:spcAft>
                <a:spcPts val="0"/>
              </a:spcAft>
              <a:buFont typeface="Symbol" panose="05050102010706020507" pitchFamily="18" charset="2"/>
              <a:buChar char=""/>
            </a:pPr>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be able to be laundered and machine-dried without damage or change to shape.</a:t>
            </a:r>
          </a:p>
          <a:p>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 </a:t>
            </a:r>
          </a:p>
          <a:p>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Use of a face covering is not a substitute for other workplace preventative techniques that are outlined in this Plan.</a:t>
            </a:r>
          </a:p>
          <a:p>
            <a:pPr algn="just"/>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 </a:t>
            </a:r>
            <a:endParaRPr lang="en-US" sz="1600" dirty="0">
              <a:solidFill>
                <a:schemeClr val="accent1">
                  <a:lumMod val="50000"/>
                </a:schemeClr>
              </a:solidFill>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7180641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4329E9F-4262-4887-93E8-7C629BB57989}"/>
              </a:ext>
            </a:extLst>
          </p:cNvPr>
          <p:cNvSpPr>
            <a:spLocks noGrp="1"/>
          </p:cNvSpPr>
          <p:nvPr>
            <p:ph type="sldNum" sz="quarter" idx="12"/>
          </p:nvPr>
        </p:nvSpPr>
        <p:spPr>
          <a:xfrm>
            <a:off x="9250680" y="635889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431E1F-5A9C-6144-A373-7B4FFE468B5E}" type="slidenum">
              <a:rPr lang="en-US" smtClean="0"/>
              <a:pPr/>
              <a:t>22</a:t>
            </a:fld>
            <a:endParaRPr lang="en-US" dirty="0"/>
          </a:p>
        </p:txBody>
      </p:sp>
      <p:sp>
        <p:nvSpPr>
          <p:cNvPr id="3" name="Rectangle 2">
            <a:extLst>
              <a:ext uri="{FF2B5EF4-FFF2-40B4-BE49-F238E27FC236}">
                <a16:creationId xmlns:a16="http://schemas.microsoft.com/office/drawing/2014/main" id="{5800F7D1-E3CB-4A47-91D7-A07A67D4E793}"/>
              </a:ext>
            </a:extLst>
          </p:cNvPr>
          <p:cNvSpPr/>
          <p:nvPr/>
        </p:nvSpPr>
        <p:spPr>
          <a:xfrm>
            <a:off x="1365997" y="889843"/>
            <a:ext cx="9460006" cy="5632311"/>
          </a:xfrm>
          <a:prstGeom prst="rect">
            <a:avLst/>
          </a:prstGeom>
        </p:spPr>
        <p:txBody>
          <a:bodyPr wrap="square">
            <a:spAutoFit/>
          </a:bodyPr>
          <a:lstStyle/>
          <a:p>
            <a:pPr marL="342900" marR="0" lvl="0" indent="-342900" algn="just">
              <a:spcBef>
                <a:spcPts val="0"/>
              </a:spcBef>
              <a:spcAft>
                <a:spcPts val="0"/>
              </a:spcAft>
              <a:buFont typeface="Symbol" panose="05050102010706020507" pitchFamily="18" charset="2"/>
              <a:buChar char=""/>
            </a:pPr>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Any portable jobsite toilets should be cleaned by the leasing company at least twice per week and disinfected on the inside.  </a:t>
            </a:r>
            <a:r>
              <a:rPr lang="en-US" dirty="0">
                <a:solidFill>
                  <a:schemeClr val="accent1">
                    <a:lumMod val="50000"/>
                  </a:schemeClr>
                </a:solidFill>
                <a:highlight>
                  <a:srgbClr val="FFFF00"/>
                </a:highlight>
                <a:latin typeface="Arial" panose="020B0604020202020204" pitchFamily="34" charset="0"/>
                <a:ea typeface="Times New Roman" panose="02020603050405020304" pitchFamily="18" charset="0"/>
                <a:cs typeface="Arial" panose="020B0604020202020204" pitchFamily="34" charset="0"/>
              </a:rPr>
              <a:t>[Insert company name here] </a:t>
            </a:r>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will ensure that hand sanitizer dispensers are always filled.  Frequently touched items (i.e., door pulls and toilet seats) will be disinfected frequently.</a:t>
            </a:r>
          </a:p>
          <a:p>
            <a:pPr algn="just"/>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 </a:t>
            </a:r>
          </a:p>
          <a:p>
            <a:pPr marL="342900" marR="0" lvl="0" indent="-342900" algn="just">
              <a:spcBef>
                <a:spcPts val="0"/>
              </a:spcBef>
              <a:spcAft>
                <a:spcPts val="0"/>
              </a:spcAft>
              <a:buFont typeface="Symbol" panose="05050102010706020507" pitchFamily="18" charset="2"/>
              <a:buChar char=""/>
            </a:pPr>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Vehicles and equipment/tools should be cleaned at least once per day and before change in operator or rider. </a:t>
            </a:r>
          </a:p>
          <a:p>
            <a:pPr algn="just"/>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 </a:t>
            </a:r>
          </a:p>
          <a:p>
            <a:pPr marL="342900" marR="0" lvl="0" indent="-342900" algn="just">
              <a:spcBef>
                <a:spcPts val="0"/>
              </a:spcBef>
              <a:spcAft>
                <a:spcPts val="0"/>
              </a:spcAft>
              <a:buFont typeface="Symbol" panose="05050102010706020507" pitchFamily="18" charset="2"/>
              <a:buChar char=""/>
            </a:pPr>
            <a:r>
              <a:rPr lang="en-US" dirty="0">
                <a:solidFill>
                  <a:schemeClr val="accent1">
                    <a:lumMod val="50000"/>
                  </a:schemeClr>
                </a:solidFill>
                <a:highlight>
                  <a:srgbClr val="FFFF00"/>
                </a:highlight>
                <a:latin typeface="Arial" panose="020B0604020202020204" pitchFamily="34" charset="0"/>
                <a:ea typeface="Times New Roman" panose="02020603050405020304" pitchFamily="18" charset="0"/>
                <a:cs typeface="Arial" panose="020B0604020202020204" pitchFamily="34" charset="0"/>
              </a:rPr>
              <a:t>[Insert company name here] </a:t>
            </a:r>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will ensure that any disinfection shall be conducted using one of the following:</a:t>
            </a:r>
          </a:p>
          <a:p>
            <a:pPr marL="457200" marR="0">
              <a:spcBef>
                <a:spcPts val="0"/>
              </a:spcBef>
              <a:spcAft>
                <a:spcPts val="0"/>
              </a:spcAft>
            </a:pPr>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 </a:t>
            </a:r>
          </a:p>
          <a:p>
            <a:pPr marL="742950" marR="0" lvl="1" indent="-285750" algn="just">
              <a:spcBef>
                <a:spcPts val="0"/>
              </a:spcBef>
              <a:spcAft>
                <a:spcPts val="0"/>
              </a:spcAft>
              <a:buFont typeface="Courier New" panose="02070309020205020404" pitchFamily="49" charset="0"/>
              <a:buChar char="o"/>
            </a:pPr>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Common EPA-registered household disinfectant;</a:t>
            </a:r>
          </a:p>
          <a:p>
            <a:pPr marL="914400" marR="0" algn="just">
              <a:spcBef>
                <a:spcPts val="0"/>
              </a:spcBef>
              <a:spcAft>
                <a:spcPts val="0"/>
              </a:spcAft>
            </a:pPr>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 </a:t>
            </a:r>
          </a:p>
          <a:p>
            <a:pPr marL="742950" marR="0" lvl="1" indent="-285750" algn="just">
              <a:spcBef>
                <a:spcPts val="0"/>
              </a:spcBef>
              <a:spcAft>
                <a:spcPts val="0"/>
              </a:spcAft>
              <a:buFont typeface="Courier New" panose="02070309020205020404" pitchFamily="49" charset="0"/>
              <a:buChar char="o"/>
            </a:pPr>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Alcohol solution with at least 60% alcohol; or </a:t>
            </a:r>
          </a:p>
          <a:p>
            <a:pPr algn="just"/>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 </a:t>
            </a:r>
          </a:p>
          <a:p>
            <a:pPr marL="742950" marR="0" lvl="1" indent="-285750" algn="just">
              <a:spcBef>
                <a:spcPts val="0"/>
              </a:spcBef>
              <a:spcAft>
                <a:spcPts val="0"/>
              </a:spcAft>
              <a:buFont typeface="Courier New" panose="02070309020205020404" pitchFamily="49" charset="0"/>
              <a:buChar char="o"/>
            </a:pPr>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Diluted household bleach solutions (these can be used if appropriate for the surface). </a:t>
            </a:r>
          </a:p>
          <a:p>
            <a:pPr marL="1600200" marR="0" algn="just">
              <a:spcBef>
                <a:spcPts val="0"/>
              </a:spcBef>
              <a:spcAft>
                <a:spcPts val="0"/>
              </a:spcAft>
            </a:pPr>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 </a:t>
            </a:r>
          </a:p>
          <a:p>
            <a:pPr marL="342900" marR="0" lvl="0" indent="-342900" algn="just">
              <a:spcBef>
                <a:spcPts val="0"/>
              </a:spcBef>
              <a:spcAft>
                <a:spcPts val="0"/>
              </a:spcAft>
              <a:buFont typeface="Symbol" panose="05050102010706020507" pitchFamily="18" charset="2"/>
              <a:buChar char=""/>
            </a:pPr>
            <a:r>
              <a:rPr lang="en-US" dirty="0">
                <a:solidFill>
                  <a:schemeClr val="accent1">
                    <a:lumMod val="50000"/>
                  </a:schemeClr>
                </a:solidFill>
                <a:highlight>
                  <a:srgbClr val="FFFF00"/>
                </a:highlight>
                <a:latin typeface="Arial" panose="020B0604020202020204" pitchFamily="34" charset="0"/>
                <a:ea typeface="Times New Roman" panose="02020603050405020304" pitchFamily="18" charset="0"/>
                <a:cs typeface="Arial" panose="020B0604020202020204" pitchFamily="34" charset="0"/>
              </a:rPr>
              <a:t>[Insert company name here] </a:t>
            </a:r>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will maintain Safety Data Sheets of all disinfectants used on site. </a:t>
            </a:r>
            <a:endParaRPr lang="en-US" dirty="0">
              <a:solidFill>
                <a:schemeClr val="accent1">
                  <a:lumMod val="50000"/>
                </a:schemeClr>
              </a:solidFill>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2809137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005AFBF-38B5-4644-A310-F7AEBEDD9F51}"/>
              </a:ext>
            </a:extLst>
          </p:cNvPr>
          <p:cNvSpPr>
            <a:spLocks noGrp="1"/>
          </p:cNvSpPr>
          <p:nvPr>
            <p:ph type="sldNum" sz="quarter" idx="12"/>
          </p:nvPr>
        </p:nvSpPr>
        <p:spPr>
          <a:xfrm>
            <a:off x="9250680" y="635889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431E1F-5A9C-6144-A373-7B4FFE468B5E}" type="slidenum">
              <a:rPr lang="en-US" smtClean="0"/>
              <a:pPr/>
              <a:t>23</a:t>
            </a:fld>
            <a:endParaRPr lang="en-US" dirty="0"/>
          </a:p>
        </p:txBody>
      </p:sp>
      <p:sp>
        <p:nvSpPr>
          <p:cNvPr id="3" name="Text Box 2">
            <a:extLst>
              <a:ext uri="{FF2B5EF4-FFF2-40B4-BE49-F238E27FC236}">
                <a16:creationId xmlns:a16="http://schemas.microsoft.com/office/drawing/2014/main" id="{7C99935C-6EE8-4E77-BB28-F7A85985F8B0}"/>
              </a:ext>
            </a:extLst>
          </p:cNvPr>
          <p:cNvSpPr txBox="1">
            <a:spLocks noChangeArrowheads="1"/>
          </p:cNvSpPr>
          <p:nvPr/>
        </p:nvSpPr>
        <p:spPr bwMode="auto">
          <a:xfrm>
            <a:off x="2736215" y="1580030"/>
            <a:ext cx="6719570" cy="2672884"/>
          </a:xfrm>
          <a:prstGeom prst="rect">
            <a:avLst/>
          </a:prstGeom>
          <a:solidFill>
            <a:srgbClr val="FFFFFF"/>
          </a:solidFill>
          <a:ln w="9525">
            <a:solidFill>
              <a:srgbClr val="000000"/>
            </a:solidFill>
            <a:miter lim="800000"/>
            <a:headEnd/>
            <a:tailEnd/>
          </a:ln>
        </p:spPr>
        <p:txBody>
          <a:bodyPr rot="0" vert="horz" wrap="square" anchor="t" anchorCtr="0"/>
          <a:lstStyle/>
          <a:p>
            <a:pPr marL="0" marR="0">
              <a:spcBef>
                <a:spcPts val="0"/>
              </a:spcBef>
              <a:spcAft>
                <a:spcPts val="0"/>
              </a:spcAft>
            </a:pPr>
            <a:r>
              <a:rPr lang="en-US" b="1" dirty="0">
                <a:solidFill>
                  <a:schemeClr val="accent1">
                    <a:lumMod val="50000"/>
                  </a:schemeClr>
                </a:solidFill>
                <a:effectLst/>
                <a:highlight>
                  <a:srgbClr val="FFFF00"/>
                </a:highlight>
                <a:latin typeface="Arial" panose="020B0604020202020204" pitchFamily="34" charset="0"/>
                <a:ea typeface="Times New Roman" panose="02020603050405020304" pitchFamily="18" charset="0"/>
                <a:cs typeface="Arial" panose="020B0604020202020204" pitchFamily="34" charset="0"/>
              </a:rPr>
              <a:t>[INSERT ADDITIONAL CLEANING REQUIREMENTS IF YOU USE HAZARDOUS CHEMICALS ON SITE]</a:t>
            </a:r>
            <a:r>
              <a:rPr lang="en-US" b="1" dirty="0">
                <a:solidFill>
                  <a:schemeClr val="accent1">
                    <a:lumMod val="50000"/>
                  </a:schemeClr>
                </a:solidFill>
                <a:effectLst/>
                <a:latin typeface="Arial" panose="020B0604020202020204" pitchFamily="34" charset="0"/>
                <a:ea typeface="Times New Roman" panose="02020603050405020304" pitchFamily="18" charset="0"/>
                <a:cs typeface="Arial" panose="020B0604020202020204" pitchFamily="34" charset="0"/>
              </a:rPr>
              <a:t> </a:t>
            </a:r>
            <a:endParaRPr lang="en-US" b="1"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endParaRPr>
          </a:p>
          <a:p>
            <a:pPr marL="0" marR="0">
              <a:spcBef>
                <a:spcPts val="0"/>
              </a:spcBef>
              <a:spcAft>
                <a:spcPts val="0"/>
              </a:spcAft>
            </a:pPr>
            <a:endParaRPr lang="en-US" b="1" i="1" dirty="0">
              <a:solidFill>
                <a:schemeClr val="accent1">
                  <a:lumMod val="50000"/>
                </a:schemeClr>
              </a:solidFill>
              <a:effectLst/>
              <a:latin typeface="Arial" panose="020B0604020202020204" pitchFamily="34" charset="0"/>
              <a:ea typeface="Times New Roman" panose="02020603050405020304" pitchFamily="18" charset="0"/>
              <a:cs typeface="Arial" panose="020B0604020202020204" pitchFamily="34" charset="0"/>
            </a:endParaRPr>
          </a:p>
          <a:p>
            <a:pPr marL="0" marR="0">
              <a:spcBef>
                <a:spcPts val="0"/>
              </a:spcBef>
              <a:spcAft>
                <a:spcPts val="0"/>
              </a:spcAft>
            </a:pPr>
            <a:r>
              <a:rPr lang="en-US" b="1" dirty="0">
                <a:solidFill>
                  <a:schemeClr val="accent1">
                    <a:lumMod val="50000"/>
                  </a:schemeClr>
                </a:solidFill>
                <a:effectLst/>
                <a:latin typeface="Arial" panose="020B0604020202020204" pitchFamily="34" charset="0"/>
                <a:ea typeface="Times New Roman" panose="02020603050405020304" pitchFamily="18" charset="0"/>
                <a:cs typeface="Arial" panose="020B0604020202020204" pitchFamily="34" charset="0"/>
              </a:rPr>
              <a:t>Additional Cleaning and Disinfection Guidelines Include:</a:t>
            </a:r>
            <a:endParaRPr lang="en-US" dirty="0">
              <a:solidFill>
                <a:schemeClr val="accent1">
                  <a:lumMod val="50000"/>
                </a:schemeClr>
              </a:solidFill>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3298191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BE58219-ED7C-47E7-BE6B-4D5EF55B8C44}"/>
              </a:ext>
            </a:extLst>
          </p:cNvPr>
          <p:cNvSpPr>
            <a:spLocks noGrp="1"/>
          </p:cNvSpPr>
          <p:nvPr>
            <p:ph type="sldNum" sz="quarter" idx="12"/>
          </p:nvPr>
        </p:nvSpPr>
        <p:spPr>
          <a:xfrm>
            <a:off x="9250680" y="635889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431E1F-5A9C-6144-A373-7B4FFE468B5E}" type="slidenum">
              <a:rPr lang="en-US" smtClean="0"/>
              <a:pPr/>
              <a:t>24</a:t>
            </a:fld>
            <a:endParaRPr lang="en-US" dirty="0"/>
          </a:p>
        </p:txBody>
      </p:sp>
      <p:sp>
        <p:nvSpPr>
          <p:cNvPr id="3" name="Rectangle 2">
            <a:extLst>
              <a:ext uri="{FF2B5EF4-FFF2-40B4-BE49-F238E27FC236}">
                <a16:creationId xmlns:a16="http://schemas.microsoft.com/office/drawing/2014/main" id="{1626CA22-4ED3-4BFF-9E93-2DDF2A5B203A}"/>
              </a:ext>
            </a:extLst>
          </p:cNvPr>
          <p:cNvSpPr/>
          <p:nvPr/>
        </p:nvSpPr>
        <p:spPr>
          <a:xfrm>
            <a:off x="1661831" y="1320730"/>
            <a:ext cx="8868337" cy="4524315"/>
          </a:xfrm>
          <a:prstGeom prst="rect">
            <a:avLst/>
          </a:prstGeom>
        </p:spPr>
        <p:txBody>
          <a:bodyPr wrap="square">
            <a:spAutoFit/>
          </a:bodyPr>
          <a:lstStyle/>
          <a:p>
            <a:r>
              <a:rPr lang="en-US" b="1"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V.	Job Site Cleaning and Disinfecting</a:t>
            </a:r>
            <a:endParaRPr lang="en-US" i="1"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endParaRPr>
          </a:p>
          <a:p>
            <a:pPr algn="just"/>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 </a:t>
            </a:r>
          </a:p>
          <a:p>
            <a:pPr algn="just"/>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The Company has instituted regular housekeeping practices, which includes cleaning and disinfecting frequently used tools and equipment, and other elements of the work environment, where possible.  Employees should regularly do the same in their assigned work areas.  </a:t>
            </a:r>
          </a:p>
          <a:p>
            <a:pPr algn="just"/>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 </a:t>
            </a:r>
          </a:p>
          <a:p>
            <a:pPr marL="342900" marR="0" lvl="0" indent="-342900" algn="just">
              <a:spcBef>
                <a:spcPts val="0"/>
              </a:spcBef>
              <a:spcAft>
                <a:spcPts val="0"/>
              </a:spcAft>
              <a:buFont typeface="Symbol" panose="05050102010706020507" pitchFamily="18" charset="2"/>
              <a:buChar char=""/>
            </a:pPr>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Jobsite trailers and break/lunchroom areas will be cleaned at least once per day.  Employees performing cleaning will be issued proper personal protective equipment (“PPE”), such as nitrile, latex, or vinyl gloves and gowns, as recommended by the CDC. </a:t>
            </a:r>
          </a:p>
          <a:p>
            <a:pPr marL="685800" marR="0" indent="-228600" algn="just">
              <a:spcBef>
                <a:spcPts val="0"/>
              </a:spcBef>
              <a:spcAft>
                <a:spcPts val="0"/>
              </a:spcAft>
            </a:pPr>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 </a:t>
            </a:r>
          </a:p>
          <a:p>
            <a:pPr marL="342900" marR="0" lvl="0" indent="-342900" algn="just">
              <a:spcBef>
                <a:spcPts val="0"/>
              </a:spcBef>
              <a:spcAft>
                <a:spcPts val="0"/>
              </a:spcAft>
              <a:buFont typeface="Symbol" panose="05050102010706020507" pitchFamily="18" charset="2"/>
              <a:buChar char=""/>
            </a:pPr>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Any trash collected from the jobsite must be changed frequently by someone wearing nitrile, latex, or vinyl gloves.</a:t>
            </a:r>
          </a:p>
          <a:p>
            <a:pPr marL="685800" marR="0" algn="just">
              <a:spcBef>
                <a:spcPts val="0"/>
              </a:spcBef>
              <a:spcAft>
                <a:spcPts val="0"/>
              </a:spcAft>
            </a:pPr>
            <a:r>
              <a:rPr lang="en-US" b="1"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 </a:t>
            </a:r>
          </a:p>
          <a:p>
            <a:pPr marR="0" lvl="0" algn="just">
              <a:spcBef>
                <a:spcPts val="0"/>
              </a:spcBef>
              <a:spcAft>
                <a:spcPts val="0"/>
              </a:spcAft>
            </a:pPr>
            <a:endParaRPr lang="en-US" dirty="0">
              <a:solidFill>
                <a:schemeClr val="accent1">
                  <a:lumMod val="50000"/>
                </a:schemeClr>
              </a:solidFill>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2658086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6B1E135-69D1-4C99-86B8-92364CB5660B}"/>
              </a:ext>
            </a:extLst>
          </p:cNvPr>
          <p:cNvSpPr>
            <a:spLocks noGrp="1"/>
          </p:cNvSpPr>
          <p:nvPr>
            <p:ph type="sldNum" sz="quarter" idx="12"/>
          </p:nvPr>
        </p:nvSpPr>
        <p:spPr>
          <a:xfrm>
            <a:off x="9250680" y="635889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431E1F-5A9C-6144-A373-7B4FFE468B5E}" type="slidenum">
              <a:rPr lang="en-US" smtClean="0"/>
              <a:pPr/>
              <a:t>3</a:t>
            </a:fld>
            <a:endParaRPr lang="en-US" dirty="0"/>
          </a:p>
        </p:txBody>
      </p:sp>
      <p:sp>
        <p:nvSpPr>
          <p:cNvPr id="5" name="Rectangle 4">
            <a:extLst>
              <a:ext uri="{FF2B5EF4-FFF2-40B4-BE49-F238E27FC236}">
                <a16:creationId xmlns:a16="http://schemas.microsoft.com/office/drawing/2014/main" id="{756606EB-2A26-4795-83F5-048F0C3A0771}"/>
              </a:ext>
            </a:extLst>
          </p:cNvPr>
          <p:cNvSpPr/>
          <p:nvPr/>
        </p:nvSpPr>
        <p:spPr>
          <a:xfrm>
            <a:off x="1508501" y="1177416"/>
            <a:ext cx="9174997" cy="3693319"/>
          </a:xfrm>
          <a:prstGeom prst="rect">
            <a:avLst/>
          </a:prstGeom>
        </p:spPr>
        <p:txBody>
          <a:bodyPr wrap="square">
            <a:spAutoFit/>
          </a:bodyPr>
          <a:lstStyle/>
          <a:p>
            <a:pPr marL="285750" indent="-285750" algn="just">
              <a:buFont typeface="Arial" panose="020B0604020202020204" pitchFamily="34" charset="0"/>
              <a:buChar char="•"/>
            </a:pPr>
            <a:r>
              <a:rPr lang="en-US" dirty="0">
                <a:solidFill>
                  <a:schemeClr val="accent1">
                    <a:lumMod val="50000"/>
                  </a:schemeClr>
                </a:solidFill>
                <a:highlight>
                  <a:srgbClr val="FFFF00"/>
                </a:highlight>
                <a:latin typeface="Arial" panose="020B0604020202020204" pitchFamily="34" charset="0"/>
                <a:ea typeface="Times New Roman" panose="02020603050405020304" pitchFamily="18" charset="0"/>
                <a:cs typeface="Arial" panose="020B0604020202020204" pitchFamily="34" charset="0"/>
              </a:rPr>
              <a:t>[INSERT COMPANY NAME] </a:t>
            </a:r>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takes the health and safety of our employees very seriously.  With the spread of the coronavirus or “COVID-19,” a respiratory disease caused by the SARS-CoV-2 virus, we all must remain vigilant in mitigating the outbreak.  This is particularly true for the construction industry, which has been deemed “essential” in many locations throughout the United States during this Declared National Emergency.  </a:t>
            </a:r>
          </a:p>
          <a:p>
            <a:pPr marL="285750" indent="-285750" algn="just">
              <a:buFont typeface="Arial" panose="020B0604020202020204" pitchFamily="34" charset="0"/>
              <a:buChar char="•"/>
            </a:pPr>
            <a:endPar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endParaRPr>
          </a:p>
          <a:p>
            <a:pPr marL="285750" indent="-285750" algn="just">
              <a:buFont typeface="Arial" panose="020B0604020202020204" pitchFamily="34" charset="0"/>
              <a:buChar char="•"/>
            </a:pPr>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In order to be safe and maintain operations, we have developed this safety orientation with specific information on COVID-19 exposure prevention, preparedness, and Response Plan to be implemented throughout the Company and at all our jobsites.  We have also identified a team of employees to monitor available U.S. Center for Disease Control and Prevention (“CDC”) and Occupational Safety and Health Administration (“OSHA”) guidance on the virus.</a:t>
            </a:r>
            <a:endParaRPr lang="en-US" dirty="0">
              <a:solidFill>
                <a:schemeClr val="accent1">
                  <a:lumMod val="50000"/>
                </a:schemeClr>
              </a:solidFill>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7222264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3E1D31D-5EE2-441A-8AD2-30BA500972A2}"/>
              </a:ext>
            </a:extLst>
          </p:cNvPr>
          <p:cNvSpPr>
            <a:spLocks noGrp="1"/>
          </p:cNvSpPr>
          <p:nvPr>
            <p:ph type="sldNum" sz="quarter" idx="12"/>
          </p:nvPr>
        </p:nvSpPr>
        <p:spPr>
          <a:xfrm>
            <a:off x="9250680" y="6358890"/>
            <a:ext cx="2743200" cy="365125"/>
          </a:xfrm>
          <a:prstGeom prst="rect">
            <a:avLst/>
          </a:prstGeom>
        </p:spPr>
        <p:txBody>
          <a:bodyPr vert="horz" lIns="91440" tIns="45720" rIns="91440" bIns="45720" rtlCol="0" anchor="ctr">
            <a:normAutofit/>
          </a:bodyPr>
          <a:lstStyle>
            <a:defPPr>
              <a:defRPr lang="en-US"/>
            </a:defPPr>
            <a:lvl1pPr marL="0" algn="r" defTabSz="914400" rtl="0" eaLnBrk="1" latinLnBrk="0" hangingPunct="1">
              <a:defRPr sz="1200" b="1"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Aft>
                <a:spcPts val="600"/>
              </a:spcAft>
            </a:pPr>
            <a:fld id="{8A431E1F-5A9C-6144-A373-7B4FFE468B5E}" type="slidenum">
              <a:rPr lang="en-US" smtClean="0"/>
              <a:pPr>
                <a:spcAft>
                  <a:spcPts val="600"/>
                </a:spcAft>
              </a:pPr>
              <a:t>4</a:t>
            </a:fld>
            <a:endParaRPr lang="en-US">
              <a:solidFill>
                <a:srgbClr val="FFFFFF"/>
              </a:solidFill>
            </a:endParaRPr>
          </a:p>
        </p:txBody>
      </p:sp>
      <p:sp>
        <p:nvSpPr>
          <p:cNvPr id="3" name="Rectangle 2">
            <a:extLst>
              <a:ext uri="{FF2B5EF4-FFF2-40B4-BE49-F238E27FC236}">
                <a16:creationId xmlns:a16="http://schemas.microsoft.com/office/drawing/2014/main" id="{811AD25C-1A42-4315-A570-F7E82E7B58A9}"/>
              </a:ext>
            </a:extLst>
          </p:cNvPr>
          <p:cNvSpPr/>
          <p:nvPr/>
        </p:nvSpPr>
        <p:spPr>
          <a:xfrm>
            <a:off x="1349188" y="1156447"/>
            <a:ext cx="9493623" cy="3416320"/>
          </a:xfrm>
          <a:prstGeom prst="rect">
            <a:avLst/>
          </a:prstGeom>
        </p:spPr>
        <p:txBody>
          <a:bodyPr wrap="square">
            <a:spAutoFit/>
          </a:bodyPr>
          <a:lstStyle/>
          <a:p>
            <a:pPr marL="285750" indent="-285750">
              <a:buFont typeface="Arial" panose="020B0604020202020204" pitchFamily="34" charset="0"/>
              <a:buChar char="•"/>
            </a:pPr>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We are asking every one of our employees to help with our prevention efforts while at work.  In order to minimize the spread of COVID-19 at our jobsites, we all must play our part.</a:t>
            </a:r>
          </a:p>
          <a:p>
            <a:pPr marL="285750" indent="-285750">
              <a:buFont typeface="Arial" panose="020B0604020202020204" pitchFamily="34" charset="0"/>
              <a:buChar char="•"/>
            </a:pPr>
            <a:endPar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endParaRPr>
          </a:p>
          <a:p>
            <a:pPr marL="285750" indent="-285750">
              <a:buFont typeface="Arial" panose="020B0604020202020204" pitchFamily="34" charset="0"/>
              <a:buChar char="•"/>
            </a:pPr>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As set forth below, the Company has instituted various housekeeping, social distancing, and other best practices at our jobsites.  All employees must follow these.  </a:t>
            </a:r>
          </a:p>
          <a:p>
            <a:pPr marL="285750" indent="-285750">
              <a:buFont typeface="Arial" panose="020B0604020202020204" pitchFamily="34" charset="0"/>
              <a:buChar char="•"/>
            </a:pPr>
            <a:endPar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endParaRPr>
          </a:p>
          <a:p>
            <a:pPr marL="285750" indent="-285750">
              <a:buFont typeface="Arial" panose="020B0604020202020204" pitchFamily="34" charset="0"/>
              <a:buChar char="•"/>
            </a:pPr>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In addition, employees are expected to report to their managers or supervisors if they are experiencing signs or symptoms of COVID-19, as described below.  </a:t>
            </a:r>
          </a:p>
          <a:p>
            <a:pPr marL="285750" indent="-285750">
              <a:buFont typeface="Arial" panose="020B0604020202020204" pitchFamily="34" charset="0"/>
              <a:buChar char="•"/>
            </a:pPr>
            <a:endPar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endParaRPr>
          </a:p>
          <a:p>
            <a:pPr marL="285750" indent="-285750">
              <a:buFont typeface="Arial" panose="020B0604020202020204" pitchFamily="34" charset="0"/>
              <a:buChar char="•"/>
            </a:pPr>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If you have a specific question about this Plan or COVID-19, please ask your manager or supervisor.  If they cannot answer the question, please contact </a:t>
            </a:r>
            <a:r>
              <a:rPr lang="en-US" dirty="0">
                <a:solidFill>
                  <a:schemeClr val="accent1">
                    <a:lumMod val="50000"/>
                  </a:schemeClr>
                </a:solidFill>
                <a:highlight>
                  <a:srgbClr val="FFFF00"/>
                </a:highlight>
                <a:latin typeface="Arial" panose="020B0604020202020204" pitchFamily="34" charset="0"/>
                <a:ea typeface="Times New Roman" panose="02020603050405020304" pitchFamily="18" charset="0"/>
                <a:cs typeface="Arial" panose="020B0604020202020204" pitchFamily="34" charset="0"/>
              </a:rPr>
              <a:t>[ADD TITLE HERE]</a:t>
            </a:r>
            <a:endParaRPr lang="en-US" dirty="0">
              <a:solidFill>
                <a:schemeClr val="accent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001198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17FF758-BA9A-4EF3-BE18-B9F4C88790CA}"/>
              </a:ext>
            </a:extLst>
          </p:cNvPr>
          <p:cNvSpPr>
            <a:spLocks noGrp="1"/>
          </p:cNvSpPr>
          <p:nvPr>
            <p:ph type="sldNum" sz="quarter" idx="12"/>
          </p:nvPr>
        </p:nvSpPr>
        <p:spPr>
          <a:xfrm>
            <a:off x="9250680" y="6358890"/>
            <a:ext cx="2743200" cy="365125"/>
          </a:xfrm>
          <a:prstGeom prst="rect">
            <a:avLst/>
          </a:prstGeom>
        </p:spPr>
        <p:txBody>
          <a:bodyPr vert="horz" lIns="91440" tIns="45720" rIns="91440" bIns="45720" rtlCol="0" anchor="ctr">
            <a:normAutofit/>
          </a:bodyPr>
          <a:lstStyle>
            <a:defPPr>
              <a:defRPr lang="en-US"/>
            </a:defPPr>
            <a:lvl1pPr marL="0" algn="r" defTabSz="914400" rtl="0" eaLnBrk="1" latinLnBrk="0" hangingPunct="1">
              <a:defRPr sz="1200" b="1"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Aft>
                <a:spcPts val="600"/>
              </a:spcAft>
            </a:pPr>
            <a:fld id="{8A431E1F-5A9C-6144-A373-7B4FFE468B5E}" type="slidenum">
              <a:rPr lang="en-US" smtClean="0"/>
              <a:pPr>
                <a:spcAft>
                  <a:spcPts val="600"/>
                </a:spcAft>
              </a:pPr>
              <a:t>5</a:t>
            </a:fld>
            <a:endParaRPr lang="en-US">
              <a:solidFill>
                <a:srgbClr val="FFFFFF"/>
              </a:solidFill>
            </a:endParaRPr>
          </a:p>
        </p:txBody>
      </p:sp>
      <p:sp>
        <p:nvSpPr>
          <p:cNvPr id="3" name="Rectangle 2">
            <a:extLst>
              <a:ext uri="{FF2B5EF4-FFF2-40B4-BE49-F238E27FC236}">
                <a16:creationId xmlns:a16="http://schemas.microsoft.com/office/drawing/2014/main" id="{8FDE06B7-BA13-47EE-B478-6F9330DED4B3}"/>
              </a:ext>
            </a:extLst>
          </p:cNvPr>
          <p:cNvSpPr/>
          <p:nvPr/>
        </p:nvSpPr>
        <p:spPr>
          <a:xfrm>
            <a:off x="1729068" y="1243853"/>
            <a:ext cx="8733864" cy="3693319"/>
          </a:xfrm>
          <a:prstGeom prst="rect">
            <a:avLst/>
          </a:prstGeom>
        </p:spPr>
        <p:txBody>
          <a:bodyPr wrap="square">
            <a:spAutoFit/>
          </a:bodyPr>
          <a:lstStyle/>
          <a:p>
            <a:pPr algn="just"/>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OSHA and the CDC have provided the following control and preventative guidance to all workers, regardless of exposure risk:</a:t>
            </a:r>
            <a:endParaRPr lang="en-US" sz="1600"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endParaRPr>
          </a:p>
          <a:p>
            <a:pPr algn="just"/>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 </a:t>
            </a:r>
            <a:endParaRPr lang="en-US" sz="1600"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endParaRPr>
          </a:p>
          <a:p>
            <a:pPr marL="342900" marR="0" lvl="0" indent="-342900" algn="just">
              <a:spcBef>
                <a:spcPts val="0"/>
              </a:spcBef>
              <a:spcAft>
                <a:spcPts val="0"/>
              </a:spcAft>
              <a:buFont typeface="Symbol" panose="05050102010706020507" pitchFamily="18" charset="2"/>
              <a:buChar char=""/>
            </a:pPr>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Frequently wash your hands with soap and water for at least 20 seconds.  When soap and running water are unavailable, use an alcohol-based hand rub with at least 60% alcohol.</a:t>
            </a:r>
            <a:endParaRPr lang="en-US" sz="1600"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endParaRPr>
          </a:p>
          <a:p>
            <a:pPr marL="685800" marR="0" algn="just">
              <a:spcBef>
                <a:spcPts val="0"/>
              </a:spcBef>
              <a:spcAft>
                <a:spcPts val="0"/>
              </a:spcAft>
            </a:pPr>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 </a:t>
            </a:r>
            <a:endParaRPr lang="en-US" sz="1600"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endParaRPr>
          </a:p>
          <a:p>
            <a:pPr marL="342900" marR="0" lvl="0" indent="-342900" algn="just">
              <a:spcBef>
                <a:spcPts val="0"/>
              </a:spcBef>
              <a:spcAft>
                <a:spcPts val="0"/>
              </a:spcAft>
              <a:buFont typeface="Symbol" panose="05050102010706020507" pitchFamily="18" charset="2"/>
              <a:buChar char=""/>
            </a:pPr>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Avoid touching your eyes, nose, or mouth with unwashed hands.</a:t>
            </a:r>
            <a:endParaRPr lang="en-US" sz="1600"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endParaRPr>
          </a:p>
          <a:p>
            <a:pPr marL="685800" marR="0" algn="just">
              <a:spcBef>
                <a:spcPts val="0"/>
              </a:spcBef>
              <a:spcAft>
                <a:spcPts val="0"/>
              </a:spcAft>
            </a:pPr>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 </a:t>
            </a:r>
            <a:endParaRPr lang="en-US" sz="1600"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endParaRPr>
          </a:p>
          <a:p>
            <a:pPr marL="342900" marR="0" lvl="0" indent="-342900" algn="just">
              <a:spcBef>
                <a:spcPts val="0"/>
              </a:spcBef>
              <a:spcAft>
                <a:spcPts val="0"/>
              </a:spcAft>
              <a:buFont typeface="Symbol" panose="05050102010706020507" pitchFamily="18" charset="2"/>
              <a:buChar char=""/>
            </a:pPr>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Follow appropriate respiratory etiquette, which includes covering for coughs and sneezes.</a:t>
            </a:r>
            <a:endParaRPr lang="en-US" sz="1600"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endParaRPr>
          </a:p>
          <a:p>
            <a:pPr marL="685800" marR="0" algn="just">
              <a:spcBef>
                <a:spcPts val="0"/>
              </a:spcBef>
              <a:spcAft>
                <a:spcPts val="0"/>
              </a:spcAft>
            </a:pPr>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 </a:t>
            </a:r>
            <a:endParaRPr lang="en-US" sz="1600"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endParaRPr>
          </a:p>
          <a:p>
            <a:pPr marL="342900" marR="0" lvl="0" indent="-342900" algn="just">
              <a:spcBef>
                <a:spcPts val="0"/>
              </a:spcBef>
              <a:spcAft>
                <a:spcPts val="0"/>
              </a:spcAft>
              <a:buFont typeface="Symbol" panose="05050102010706020507" pitchFamily="18" charset="2"/>
              <a:buChar char=""/>
            </a:pPr>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Avoid close contact with people who are sick.</a:t>
            </a:r>
            <a:endParaRPr lang="en-US" sz="1600" dirty="0">
              <a:solidFill>
                <a:schemeClr val="accent1">
                  <a:lumMod val="50000"/>
                </a:schemeClr>
              </a:solidFill>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3906226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3DECA3B-EB2D-42DB-AF98-45E991180A2D}"/>
              </a:ext>
            </a:extLst>
          </p:cNvPr>
          <p:cNvSpPr>
            <a:spLocks noGrp="1"/>
          </p:cNvSpPr>
          <p:nvPr>
            <p:ph type="sldNum" sz="quarter" idx="12"/>
          </p:nvPr>
        </p:nvSpPr>
        <p:spPr>
          <a:xfrm>
            <a:off x="9250680" y="6358890"/>
            <a:ext cx="2743200" cy="365125"/>
          </a:xfrm>
          <a:prstGeom prst="rect">
            <a:avLst/>
          </a:prstGeom>
        </p:spPr>
        <p:txBody>
          <a:bodyPr vert="horz" lIns="91440" tIns="45720" rIns="91440" bIns="45720" rtlCol="0" anchor="ctr">
            <a:normAutofit/>
          </a:bodyPr>
          <a:lstStyle>
            <a:defPPr>
              <a:defRPr lang="en-US"/>
            </a:defPPr>
            <a:lvl1pPr marL="0" algn="r" defTabSz="914400" rtl="0" eaLnBrk="1" latinLnBrk="0" hangingPunct="1">
              <a:defRPr sz="1200" b="1"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Aft>
                <a:spcPts val="600"/>
              </a:spcAft>
            </a:pPr>
            <a:fld id="{8A431E1F-5A9C-6144-A373-7B4FFE468B5E}" type="slidenum">
              <a:rPr lang="en-US" smtClean="0"/>
              <a:pPr>
                <a:spcAft>
                  <a:spcPts val="600"/>
                </a:spcAft>
              </a:pPr>
              <a:t>6</a:t>
            </a:fld>
            <a:endParaRPr lang="en-US">
              <a:solidFill>
                <a:srgbClr val="FFFFFF"/>
              </a:solidFill>
            </a:endParaRPr>
          </a:p>
        </p:txBody>
      </p:sp>
      <p:sp>
        <p:nvSpPr>
          <p:cNvPr id="3" name="Rectangle 2">
            <a:extLst>
              <a:ext uri="{FF2B5EF4-FFF2-40B4-BE49-F238E27FC236}">
                <a16:creationId xmlns:a16="http://schemas.microsoft.com/office/drawing/2014/main" id="{172A56EB-868E-4BD5-BB20-237390E5FCF1}"/>
              </a:ext>
            </a:extLst>
          </p:cNvPr>
          <p:cNvSpPr/>
          <p:nvPr/>
        </p:nvSpPr>
        <p:spPr>
          <a:xfrm>
            <a:off x="1913964" y="1095935"/>
            <a:ext cx="8364071" cy="4801314"/>
          </a:xfrm>
          <a:prstGeom prst="rect">
            <a:avLst/>
          </a:prstGeom>
        </p:spPr>
        <p:txBody>
          <a:bodyPr wrap="square">
            <a:spAutoFit/>
          </a:bodyPr>
          <a:lstStyle/>
          <a:p>
            <a:pPr algn="just"/>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In addition, employees must familiarize themselves with the symptoms of COVID-19: </a:t>
            </a:r>
          </a:p>
          <a:p>
            <a:pPr algn="just"/>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 </a:t>
            </a:r>
          </a:p>
          <a:p>
            <a:pPr marL="342900" marR="0" lvl="0" indent="-342900" algn="just">
              <a:spcBef>
                <a:spcPts val="0"/>
              </a:spcBef>
              <a:spcAft>
                <a:spcPts val="0"/>
              </a:spcAft>
              <a:buSzPts val="1000"/>
              <a:buFont typeface="Symbol" panose="05050102010706020507" pitchFamily="18" charset="2"/>
              <a:buChar char=""/>
            </a:pPr>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Coughing;</a:t>
            </a:r>
          </a:p>
          <a:p>
            <a:pPr marL="685800" marR="0" algn="just">
              <a:spcBef>
                <a:spcPts val="0"/>
              </a:spcBef>
              <a:spcAft>
                <a:spcPts val="0"/>
              </a:spcAft>
            </a:pPr>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 </a:t>
            </a:r>
          </a:p>
          <a:p>
            <a:pPr marL="342900" marR="0" lvl="0" indent="-342900" algn="just">
              <a:spcBef>
                <a:spcPts val="0"/>
              </a:spcBef>
              <a:spcAft>
                <a:spcPts val="0"/>
              </a:spcAft>
              <a:buSzPts val="1000"/>
              <a:buFont typeface="Symbol" panose="05050102010706020507" pitchFamily="18" charset="2"/>
              <a:buChar char=""/>
            </a:pPr>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Fever;</a:t>
            </a:r>
          </a:p>
          <a:p>
            <a:pPr marL="685800" marR="0" algn="just">
              <a:spcBef>
                <a:spcPts val="0"/>
              </a:spcBef>
              <a:spcAft>
                <a:spcPts val="0"/>
              </a:spcAft>
            </a:pPr>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 </a:t>
            </a:r>
          </a:p>
          <a:p>
            <a:pPr marL="342900" marR="0" lvl="0" indent="-342900" algn="just">
              <a:spcBef>
                <a:spcPts val="0"/>
              </a:spcBef>
              <a:spcAft>
                <a:spcPts val="0"/>
              </a:spcAft>
              <a:buSzPts val="1000"/>
              <a:buFont typeface="Symbol" panose="05050102010706020507" pitchFamily="18" charset="2"/>
              <a:buChar char=""/>
            </a:pPr>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Shortness of breath, difficulty breathing; and</a:t>
            </a:r>
          </a:p>
          <a:p>
            <a:pPr marL="685800" marR="0" algn="just">
              <a:spcBef>
                <a:spcPts val="0"/>
              </a:spcBef>
              <a:spcAft>
                <a:spcPts val="0"/>
              </a:spcAft>
            </a:pPr>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 </a:t>
            </a:r>
          </a:p>
          <a:p>
            <a:pPr marL="342900" marR="0" lvl="0" indent="-342900" algn="just">
              <a:spcBef>
                <a:spcPts val="0"/>
              </a:spcBef>
              <a:spcAft>
                <a:spcPts val="0"/>
              </a:spcAft>
              <a:buSzPts val="1000"/>
              <a:buFont typeface="Symbol" panose="05050102010706020507" pitchFamily="18" charset="2"/>
              <a:buChar char=""/>
            </a:pPr>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Early symptoms such as chills, body aches, sore throat, headache, diarrhea, nausea/vomiting, and runny nose. </a:t>
            </a:r>
          </a:p>
          <a:p>
            <a:pPr marL="457200" marR="0" algn="just">
              <a:spcBef>
                <a:spcPts val="0"/>
              </a:spcBef>
              <a:spcAft>
                <a:spcPts val="0"/>
              </a:spcAft>
            </a:pPr>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 </a:t>
            </a:r>
          </a:p>
          <a:p>
            <a:pPr algn="just"/>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If you develop a fever and symptoms of respiratory illness, such as cough or shortness of breath, DO NOT COME TO WORK and call your healthcare provider right away.  Likewise, if you come into close contact with someone showing these symptoms, call your healthcare provider right away.</a:t>
            </a:r>
          </a:p>
          <a:p>
            <a:pPr algn="just"/>
            <a:r>
              <a:rPr lang="en-US" b="1" dirty="0">
                <a:latin typeface="Calibri" panose="020F0502020204030204" pitchFamily="34" charset="0"/>
                <a:ea typeface="Times New Roman" panose="02020603050405020304" pitchFamily="18" charset="0"/>
              </a:rPr>
              <a:t> </a:t>
            </a:r>
            <a:endParaRPr lang="en-US" sz="1600" b="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2190845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F88B5AA-E221-46A2-A7DA-6486FCB22CA7}"/>
              </a:ext>
            </a:extLst>
          </p:cNvPr>
          <p:cNvSpPr>
            <a:spLocks noGrp="1"/>
          </p:cNvSpPr>
          <p:nvPr>
            <p:ph type="sldNum" sz="quarter" idx="12"/>
          </p:nvPr>
        </p:nvSpPr>
        <p:spPr>
          <a:xfrm>
            <a:off x="9250680" y="635889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431E1F-5A9C-6144-A373-7B4FFE468B5E}" type="slidenum">
              <a:rPr lang="en-US" smtClean="0"/>
              <a:pPr/>
              <a:t>7</a:t>
            </a:fld>
            <a:endParaRPr lang="en-US" dirty="0"/>
          </a:p>
        </p:txBody>
      </p:sp>
      <p:sp>
        <p:nvSpPr>
          <p:cNvPr id="4" name="Rectangle 3">
            <a:extLst>
              <a:ext uri="{FF2B5EF4-FFF2-40B4-BE49-F238E27FC236}">
                <a16:creationId xmlns:a16="http://schemas.microsoft.com/office/drawing/2014/main" id="{1EFCBFFF-ABBD-4579-B86E-A2DF1E4F602E}"/>
              </a:ext>
            </a:extLst>
          </p:cNvPr>
          <p:cNvSpPr/>
          <p:nvPr/>
        </p:nvSpPr>
        <p:spPr>
          <a:xfrm>
            <a:off x="1483659" y="1129553"/>
            <a:ext cx="9224681" cy="5078313"/>
          </a:xfrm>
          <a:prstGeom prst="rect">
            <a:avLst/>
          </a:prstGeom>
        </p:spPr>
        <p:txBody>
          <a:bodyPr wrap="square">
            <a:spAutoFit/>
          </a:bodyPr>
          <a:lstStyle/>
          <a:p>
            <a:pPr algn="just"/>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If a critical infrastructure employee has been exposed or potentially exposed to a suspected or confirmed case of COVID-19, </a:t>
            </a:r>
            <a:r>
              <a:rPr lang="en-US" dirty="0">
                <a:solidFill>
                  <a:schemeClr val="accent1">
                    <a:lumMod val="50000"/>
                  </a:schemeClr>
                </a:solidFill>
                <a:highlight>
                  <a:srgbClr val="FFFF00"/>
                </a:highlight>
                <a:latin typeface="Arial" panose="020B0604020202020204" pitchFamily="34" charset="0"/>
                <a:ea typeface="Times New Roman" panose="02020603050405020304" pitchFamily="18" charset="0"/>
                <a:cs typeface="Arial" panose="020B0604020202020204" pitchFamily="34" charset="0"/>
              </a:rPr>
              <a:t>[INSERT COMPANY NAME] </a:t>
            </a:r>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will permit the employee to continue to work, but will implement the following practices:</a:t>
            </a:r>
          </a:p>
          <a:p>
            <a:pPr algn="just"/>
            <a:r>
              <a:rPr lang="en-US" dirty="0">
                <a:solidFill>
                  <a:schemeClr val="accent1">
                    <a:lumMod val="50000"/>
                  </a:schemeClr>
                </a:solidFill>
                <a:highlight>
                  <a:srgbClr val="00FFFF"/>
                </a:highlight>
                <a:latin typeface="Arial" panose="020B0604020202020204" pitchFamily="34" charset="0"/>
                <a:ea typeface="Times New Roman" panose="02020603050405020304" pitchFamily="18" charset="0"/>
                <a:cs typeface="Arial" panose="020B0604020202020204" pitchFamily="34" charset="0"/>
              </a:rPr>
              <a:t> </a:t>
            </a:r>
            <a:endPar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endParaRPr>
          </a:p>
          <a:p>
            <a:pPr marL="342900" marR="0" lvl="0" indent="-342900" algn="just">
              <a:spcBef>
                <a:spcPts val="0"/>
              </a:spcBef>
              <a:spcAft>
                <a:spcPts val="0"/>
              </a:spcAft>
              <a:buFont typeface="Symbol" panose="05050102010706020507" pitchFamily="18" charset="2"/>
              <a:buChar char=""/>
            </a:pPr>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Measure temperature of employees before they enter the worksite;</a:t>
            </a:r>
          </a:p>
          <a:p>
            <a:pPr marL="685800" marR="0" algn="just">
              <a:spcBef>
                <a:spcPts val="0"/>
              </a:spcBef>
              <a:spcAft>
                <a:spcPts val="0"/>
              </a:spcAft>
            </a:pPr>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 </a:t>
            </a:r>
          </a:p>
          <a:p>
            <a:pPr marL="342900" marR="0" lvl="0" indent="-342900" algn="just">
              <a:spcBef>
                <a:spcPts val="0"/>
              </a:spcBef>
              <a:spcAft>
                <a:spcPts val="0"/>
              </a:spcAft>
              <a:buFont typeface="Symbol" panose="05050102010706020507" pitchFamily="18" charset="2"/>
              <a:buChar char=""/>
            </a:pPr>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Regularly monitor asymptomatic employees;</a:t>
            </a:r>
          </a:p>
          <a:p>
            <a:pPr marL="685800" marR="0" algn="just">
              <a:spcBef>
                <a:spcPts val="0"/>
              </a:spcBef>
              <a:spcAft>
                <a:spcPts val="0"/>
              </a:spcAft>
            </a:pPr>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 </a:t>
            </a:r>
          </a:p>
          <a:p>
            <a:pPr marL="342900" marR="0" lvl="0" indent="-342900" algn="just">
              <a:spcBef>
                <a:spcPts val="0"/>
              </a:spcBef>
              <a:spcAft>
                <a:spcPts val="0"/>
              </a:spcAft>
              <a:buFont typeface="Symbol" panose="05050102010706020507" pitchFamily="18" charset="2"/>
              <a:buChar char=""/>
            </a:pPr>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Exposed or potentially exposed employees wear a mask/face covering for 14 days after exposure;</a:t>
            </a:r>
          </a:p>
          <a:p>
            <a:pPr marL="685800" marR="0" algn="just">
              <a:spcBef>
                <a:spcPts val="0"/>
              </a:spcBef>
              <a:spcAft>
                <a:spcPts val="0"/>
              </a:spcAft>
            </a:pPr>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 </a:t>
            </a:r>
          </a:p>
          <a:p>
            <a:pPr marL="342900" marR="0" lvl="0" indent="-342900" algn="just">
              <a:spcBef>
                <a:spcPts val="0"/>
              </a:spcBef>
              <a:spcAft>
                <a:spcPts val="0"/>
              </a:spcAft>
              <a:buFont typeface="Symbol" panose="05050102010706020507" pitchFamily="18" charset="2"/>
              <a:buChar char=""/>
            </a:pPr>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Have employees maintain social distancing as work duties permit; and </a:t>
            </a:r>
          </a:p>
          <a:p>
            <a:pPr marL="685800" marR="0" algn="just">
              <a:spcBef>
                <a:spcPts val="0"/>
              </a:spcBef>
              <a:spcAft>
                <a:spcPts val="0"/>
              </a:spcAft>
            </a:pPr>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 </a:t>
            </a:r>
          </a:p>
          <a:p>
            <a:pPr marL="342900" marR="0" lvl="0" indent="-342900" algn="just">
              <a:spcBef>
                <a:spcPts val="0"/>
              </a:spcBef>
              <a:spcAft>
                <a:spcPts val="0"/>
              </a:spcAft>
              <a:buFont typeface="Symbol" panose="05050102010706020507" pitchFamily="18" charset="2"/>
              <a:buChar char=""/>
            </a:pPr>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Routinely disinfect workspaces. </a:t>
            </a:r>
          </a:p>
          <a:p>
            <a:pPr algn="just"/>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 </a:t>
            </a:r>
          </a:p>
          <a:p>
            <a:pPr algn="just"/>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Depending upon workforce needs, </a:t>
            </a:r>
            <a:r>
              <a:rPr lang="en-US" dirty="0">
                <a:solidFill>
                  <a:schemeClr val="accent1">
                    <a:lumMod val="50000"/>
                  </a:schemeClr>
                </a:solidFill>
                <a:highlight>
                  <a:srgbClr val="FFFF00"/>
                </a:highlight>
                <a:latin typeface="Arial" panose="020B0604020202020204" pitchFamily="34" charset="0"/>
                <a:ea typeface="Times New Roman" panose="02020603050405020304" pitchFamily="18" charset="0"/>
                <a:cs typeface="Arial" panose="020B0604020202020204" pitchFamily="34" charset="0"/>
              </a:rPr>
              <a:t>[INSERT COMPANY NAME] </a:t>
            </a:r>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may choose to keep the exposed or potentially exposed employee away from work for 14 days.  </a:t>
            </a:r>
          </a:p>
          <a:p>
            <a:pPr algn="just"/>
            <a:r>
              <a:rPr lang="en-US" dirty="0">
                <a:latin typeface="Calibri" panose="020F0502020204030204" pitchFamily="34" charset="0"/>
                <a:ea typeface="Times New Roman" panose="02020603050405020304" pitchFamily="18" charset="0"/>
              </a:rPr>
              <a:t> </a:t>
            </a:r>
            <a:endParaRPr lang="en-US"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5067106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3BFF45F-C9A8-468A-AEA1-AAF95180A980}"/>
              </a:ext>
            </a:extLst>
          </p:cNvPr>
          <p:cNvSpPr>
            <a:spLocks noGrp="1"/>
          </p:cNvSpPr>
          <p:nvPr>
            <p:ph type="sldNum" sz="quarter" idx="12"/>
          </p:nvPr>
        </p:nvSpPr>
        <p:spPr>
          <a:xfrm>
            <a:off x="9250680" y="635889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431E1F-5A9C-6144-A373-7B4FFE468B5E}" type="slidenum">
              <a:rPr lang="en-US" smtClean="0"/>
              <a:pPr/>
              <a:t>8</a:t>
            </a:fld>
            <a:endParaRPr lang="en-US" dirty="0"/>
          </a:p>
        </p:txBody>
      </p:sp>
      <p:sp>
        <p:nvSpPr>
          <p:cNvPr id="3" name="Rectangle 2">
            <a:extLst>
              <a:ext uri="{FF2B5EF4-FFF2-40B4-BE49-F238E27FC236}">
                <a16:creationId xmlns:a16="http://schemas.microsoft.com/office/drawing/2014/main" id="{0908B0AC-74E4-437F-AFF9-C04399A01E49}"/>
              </a:ext>
            </a:extLst>
          </p:cNvPr>
          <p:cNvSpPr/>
          <p:nvPr/>
        </p:nvSpPr>
        <p:spPr>
          <a:xfrm>
            <a:off x="1961029" y="1028343"/>
            <a:ext cx="8269941" cy="4247317"/>
          </a:xfrm>
          <a:prstGeom prst="rect">
            <a:avLst/>
          </a:prstGeom>
        </p:spPr>
        <p:txBody>
          <a:bodyPr wrap="square">
            <a:spAutoFit/>
          </a:bodyPr>
          <a:lstStyle/>
          <a:p>
            <a:pPr marL="342900" marR="0" lvl="0" indent="-342900" algn="just">
              <a:spcBef>
                <a:spcPts val="0"/>
              </a:spcBef>
              <a:spcAft>
                <a:spcPts val="0"/>
              </a:spcAft>
              <a:buFont typeface="Symbol" panose="05050102010706020507" pitchFamily="18" charset="2"/>
              <a:buChar char=""/>
            </a:pPr>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During any in-person safety meetings, avoid gathering in groups of more than 10 people and participants must remain at least six (6) feet apart.</a:t>
            </a:r>
          </a:p>
          <a:p>
            <a:pPr marL="685800" marR="0" indent="-228600" algn="just">
              <a:spcBef>
                <a:spcPts val="0"/>
              </a:spcBef>
              <a:spcAft>
                <a:spcPts val="0"/>
              </a:spcAft>
            </a:pPr>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 </a:t>
            </a:r>
          </a:p>
          <a:p>
            <a:pPr marL="342900" marR="0" lvl="0" indent="-342900" algn="just">
              <a:spcBef>
                <a:spcPts val="0"/>
              </a:spcBef>
              <a:spcAft>
                <a:spcPts val="0"/>
              </a:spcAft>
              <a:buFont typeface="Symbol" panose="05050102010706020507" pitchFamily="18" charset="2"/>
              <a:buChar char=""/>
            </a:pPr>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Employees must avoid physical contact with others and direct employees/contractors/visitors to increase personal space to at least six (6) feet, where possible.  Where work trailers are used, only necessary employees should enter the trailers and all employees should maintain social distancing while inside the trailers.</a:t>
            </a:r>
          </a:p>
          <a:p>
            <a:pPr marL="685800" marR="0" indent="-228600" algn="just">
              <a:spcBef>
                <a:spcPts val="0"/>
              </a:spcBef>
              <a:spcAft>
                <a:spcPts val="0"/>
              </a:spcAft>
            </a:pPr>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 </a:t>
            </a:r>
          </a:p>
          <a:p>
            <a:pPr marL="342900" marR="0" lvl="0" indent="-342900" algn="just">
              <a:spcBef>
                <a:spcPts val="0"/>
              </a:spcBef>
              <a:spcAft>
                <a:spcPts val="0"/>
              </a:spcAft>
              <a:buFont typeface="Symbol" panose="05050102010706020507" pitchFamily="18" charset="2"/>
              <a:buChar char=""/>
            </a:pPr>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All in-person meetings will be limited.  To the extent possible, meetings will be conducted by telephone.</a:t>
            </a:r>
          </a:p>
          <a:p>
            <a:pPr marL="685800" marR="0" indent="-228600" algn="just">
              <a:spcBef>
                <a:spcPts val="0"/>
              </a:spcBef>
              <a:spcAft>
                <a:spcPts val="0"/>
              </a:spcAft>
            </a:pPr>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 </a:t>
            </a:r>
          </a:p>
          <a:p>
            <a:pPr marL="342900" marR="0" lvl="0" indent="-342900" algn="just">
              <a:spcBef>
                <a:spcPts val="0"/>
              </a:spcBef>
              <a:spcAft>
                <a:spcPts val="0"/>
              </a:spcAft>
              <a:buFont typeface="Symbol" panose="05050102010706020507" pitchFamily="18" charset="2"/>
              <a:buChar char=""/>
            </a:pPr>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Employees will be encouraged to stagger breaks and lunches, if practicable, to reduce the size of any group at any one time to less than ten (10) people.</a:t>
            </a:r>
          </a:p>
          <a:p>
            <a:pPr marL="685800" marR="0" algn="just">
              <a:spcBef>
                <a:spcPts val="0"/>
              </a:spcBef>
              <a:spcAft>
                <a:spcPts val="0"/>
              </a:spcAft>
            </a:pPr>
            <a:r>
              <a:rPr lang="en-US" dirty="0">
                <a:latin typeface="Arial" panose="020B0604020202020204" pitchFamily="34" charset="0"/>
                <a:ea typeface="Times New Roman" panose="02020603050405020304" pitchFamily="18" charset="0"/>
                <a:cs typeface="Arial" panose="020B0604020202020204" pitchFamily="34" charset="0"/>
              </a:rPr>
              <a:t> </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398894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3E06E06-C4CE-40EE-AF5F-1CCB0D670C93}"/>
              </a:ext>
            </a:extLst>
          </p:cNvPr>
          <p:cNvSpPr>
            <a:spLocks noGrp="1"/>
          </p:cNvSpPr>
          <p:nvPr>
            <p:ph type="sldNum" sz="quarter" idx="12"/>
          </p:nvPr>
        </p:nvSpPr>
        <p:spPr>
          <a:xfrm>
            <a:off x="9250680" y="635889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431E1F-5A9C-6144-A373-7B4FFE468B5E}" type="slidenum">
              <a:rPr lang="en-US" smtClean="0"/>
              <a:pPr/>
              <a:t>9</a:t>
            </a:fld>
            <a:endParaRPr lang="en-US" dirty="0"/>
          </a:p>
        </p:txBody>
      </p:sp>
      <p:sp>
        <p:nvSpPr>
          <p:cNvPr id="3" name="Rectangle 2">
            <a:extLst>
              <a:ext uri="{FF2B5EF4-FFF2-40B4-BE49-F238E27FC236}">
                <a16:creationId xmlns:a16="http://schemas.microsoft.com/office/drawing/2014/main" id="{F019A3FA-0A75-490B-ADC8-C3EC7B0F6E4F}"/>
              </a:ext>
            </a:extLst>
          </p:cNvPr>
          <p:cNvSpPr/>
          <p:nvPr/>
        </p:nvSpPr>
        <p:spPr>
          <a:xfrm>
            <a:off x="1873623" y="1028343"/>
            <a:ext cx="8444753" cy="4801314"/>
          </a:xfrm>
          <a:prstGeom prst="rect">
            <a:avLst/>
          </a:prstGeom>
        </p:spPr>
        <p:txBody>
          <a:bodyPr wrap="square">
            <a:spAutoFit/>
          </a:bodyPr>
          <a:lstStyle/>
          <a:p>
            <a:pPr algn="just"/>
            <a:r>
              <a:rPr lang="en-US" dirty="0">
                <a:solidFill>
                  <a:schemeClr val="accent1">
                    <a:lumMod val="50000"/>
                  </a:schemeClr>
                </a:solidFill>
                <a:highlight>
                  <a:srgbClr val="FFFF00"/>
                </a:highlight>
                <a:latin typeface="Arial" panose="020B0604020202020204" pitchFamily="34" charset="0"/>
                <a:ea typeface="Times New Roman" panose="02020603050405020304" pitchFamily="18" charset="0"/>
                <a:cs typeface="Arial" panose="020B0604020202020204" pitchFamily="34" charset="0"/>
              </a:rPr>
              <a:t>[Insert company name here]</a:t>
            </a:r>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 has instituted the following protective measures at all jobsites.</a:t>
            </a:r>
          </a:p>
          <a:p>
            <a:pPr algn="just"/>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 </a:t>
            </a:r>
          </a:p>
          <a:p>
            <a:pPr marL="114300" marR="0" algn="just">
              <a:spcBef>
                <a:spcPts val="0"/>
              </a:spcBef>
              <a:spcAft>
                <a:spcPts val="0"/>
              </a:spcAft>
            </a:pPr>
            <a:r>
              <a:rPr lang="en-US" b="1"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A.	General Safety Policies and Rules</a:t>
            </a:r>
          </a:p>
          <a:p>
            <a:pPr algn="just"/>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 </a:t>
            </a:r>
          </a:p>
          <a:p>
            <a:pPr marL="342900" marR="0" lvl="0" indent="-342900" algn="just">
              <a:spcBef>
                <a:spcPts val="0"/>
              </a:spcBef>
              <a:spcAft>
                <a:spcPts val="0"/>
              </a:spcAft>
              <a:buFont typeface="Symbol" panose="05050102010706020507" pitchFamily="18" charset="2"/>
              <a:buChar char=""/>
            </a:pPr>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Any employee/contractor/visitor showing symptoms of COVID-19 will be asked to leave the jobsite and return home.  </a:t>
            </a:r>
            <a:r>
              <a:rPr lang="en-US" dirty="0">
                <a:solidFill>
                  <a:schemeClr val="accent1">
                    <a:lumMod val="50000"/>
                  </a:schemeClr>
                </a:solidFill>
                <a:highlight>
                  <a:srgbClr val="FFFF00"/>
                </a:highlight>
                <a:latin typeface="Arial" panose="020B0604020202020204" pitchFamily="34" charset="0"/>
                <a:ea typeface="Times New Roman" panose="02020603050405020304" pitchFamily="18" charset="0"/>
                <a:cs typeface="Arial" panose="020B0604020202020204" pitchFamily="34" charset="0"/>
              </a:rPr>
              <a:t>[INSERT COMPANY NAME] </a:t>
            </a:r>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may determine that taking employee/contractor/visitor temperatures at worksites is appropriate and restricting access based upon temperature readings.  As an alternative to taking temperatures at the worksite, </a:t>
            </a:r>
            <a:r>
              <a:rPr lang="en-US" dirty="0">
                <a:solidFill>
                  <a:schemeClr val="accent1">
                    <a:lumMod val="50000"/>
                  </a:schemeClr>
                </a:solidFill>
                <a:highlight>
                  <a:srgbClr val="FFFF00"/>
                </a:highlight>
                <a:latin typeface="Arial" panose="020B0604020202020204" pitchFamily="34" charset="0"/>
                <a:ea typeface="Times New Roman" panose="02020603050405020304" pitchFamily="18" charset="0"/>
                <a:cs typeface="Arial" panose="020B0604020202020204" pitchFamily="34" charset="0"/>
              </a:rPr>
              <a:t>[INSERT COMPANY NAME] </a:t>
            </a:r>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may request employees/contractors/visitors to take their own temperatures prior to coming to the worksite.</a:t>
            </a:r>
          </a:p>
          <a:p>
            <a:pPr marL="685800" marR="0" indent="-228600" algn="just">
              <a:spcBef>
                <a:spcPts val="0"/>
              </a:spcBef>
              <a:spcAft>
                <a:spcPts val="0"/>
              </a:spcAft>
            </a:pPr>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 </a:t>
            </a:r>
          </a:p>
          <a:p>
            <a:r>
              <a:rPr lang="en-US"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Safety meetings will be by telephone, if possible.  If safety meetings are conducted in-person, attendance will be collected verbally, and the foreman/superintendent will sign-in each attendee.  Attendance will not be tracked through passed-around sign-in sheets or mobile devices. </a:t>
            </a:r>
            <a:endParaRPr lang="en-US" dirty="0">
              <a:solidFill>
                <a:schemeClr val="accent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851860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10536</TotalTime>
  <Words>2746</Words>
  <Application>Microsoft Office PowerPoint</Application>
  <PresentationFormat>Widescreen</PresentationFormat>
  <Paragraphs>204</Paragraphs>
  <Slides>24</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Courier New</vt:lpstr>
      <vt:lpstr>Symbol</vt:lpstr>
      <vt:lpstr>Times New Roman</vt:lpstr>
      <vt:lpstr>Office Theme</vt:lpstr>
      <vt:lpstr>COVID-19 Project Orientation</vt:lpstr>
      <vt:lpstr>Coronavirus Disease 2019- Working in a Post Pandemic Environment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Danielle Woodall</dc:creator>
  <cp:lastModifiedBy>Steve Wiltshire</cp:lastModifiedBy>
  <cp:revision>79</cp:revision>
  <cp:lastPrinted>2019-08-08T18:50:11Z</cp:lastPrinted>
  <dcterms:created xsi:type="dcterms:W3CDTF">2018-02-13T16:31:01Z</dcterms:created>
  <dcterms:modified xsi:type="dcterms:W3CDTF">2020-04-28T13:45:20Z</dcterms:modified>
</cp:coreProperties>
</file>